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58" r:id="rId4"/>
    <p:sldId id="267" r:id="rId5"/>
    <p:sldId id="259" r:id="rId6"/>
    <p:sldId id="261" r:id="rId7"/>
    <p:sldId id="266" r:id="rId8"/>
    <p:sldId id="273" r:id="rId9"/>
    <p:sldId id="268" r:id="rId10"/>
    <p:sldId id="260" r:id="rId11"/>
    <p:sldId id="269" r:id="rId12"/>
    <p:sldId id="262" r:id="rId13"/>
    <p:sldId id="270" r:id="rId14"/>
    <p:sldId id="272" r:id="rId15"/>
    <p:sldId id="263" r:id="rId16"/>
    <p:sldId id="264" r:id="rId17"/>
    <p:sldId id="271" r:id="rId18"/>
    <p:sldId id="265" r:id="rId19"/>
    <p:sldId id="274" r:id="rId20"/>
    <p:sldId id="275" r:id="rId21"/>
    <p:sldId id="278" r:id="rId22"/>
    <p:sldId id="279" r:id="rId23"/>
    <p:sldId id="280" r:id="rId24"/>
    <p:sldId id="281" r:id="rId25"/>
    <p:sldId id="282" r:id="rId26"/>
    <p:sldId id="283" r:id="rId27"/>
    <p:sldId id="284" r:id="rId28"/>
    <p:sldId id="285" r:id="rId29"/>
    <p:sldId id="286" r:id="rId30"/>
    <p:sldId id="287" r:id="rId31"/>
    <p:sldId id="289" r:id="rId32"/>
    <p:sldId id="290" r:id="rId33"/>
    <p:sldId id="293" r:id="rId34"/>
    <p:sldId id="291" r:id="rId35"/>
    <p:sldId id="295" r:id="rId36"/>
    <p:sldId id="303" r:id="rId37"/>
    <p:sldId id="308" r:id="rId38"/>
    <p:sldId id="307" r:id="rId39"/>
    <p:sldId id="309" r:id="rId40"/>
    <p:sldId id="310" r:id="rId41"/>
    <p:sldId id="304" r:id="rId42"/>
    <p:sldId id="305" r:id="rId43"/>
    <p:sldId id="311" r:id="rId44"/>
    <p:sldId id="312" r:id="rId45"/>
    <p:sldId id="294" r:id="rId46"/>
    <p:sldId id="315" r:id="rId47"/>
    <p:sldId id="296" r:id="rId48"/>
    <p:sldId id="297" r:id="rId49"/>
    <p:sldId id="313" r:id="rId50"/>
    <p:sldId id="314" r:id="rId5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4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432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60726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3464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38734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910182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9983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877681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666343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3875383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138202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932872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676581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999178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4179860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913737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37724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4193621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856134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2753166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17764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428428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7816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1.png"/><Relationship Id="rId7"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3.png"/><Relationship Id="rId4" Type="http://schemas.openxmlformats.org/officeDocument/2006/relationships/hyperlink" Target="https://gamma.app/" TargetMode="External"/><Relationship Id="rId9"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3.png"/><Relationship Id="rId4" Type="http://schemas.openxmlformats.org/officeDocument/2006/relationships/image" Target="../media/image51.png"/><Relationship Id="rId9" Type="http://schemas.openxmlformats.org/officeDocument/2006/relationships/hyperlink" Target="https://gamma.app/"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ztYAWF8tzLI"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hyperlink" Target="https://gamma.app/" TargetMode="External"/><Relationship Id="rId9"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19983" y="1337191"/>
            <a:ext cx="7504033" cy="3031093"/>
          </a:xfrm>
          <a:prstGeom prst="rect">
            <a:avLst/>
          </a:prstGeom>
          <a:noFill/>
          <a:ln/>
        </p:spPr>
        <p:txBody>
          <a:bodyPr wrap="square" rtlCol="0" anchor="t"/>
          <a:lstStyle/>
          <a:p>
            <a:pPr marL="0" indent="0">
              <a:lnSpc>
                <a:spcPts val="7956"/>
              </a:lnSpc>
              <a:buNone/>
            </a:pPr>
            <a:r>
              <a:rPr lang="en-US" sz="6365" dirty="0">
                <a:solidFill>
                  <a:srgbClr val="F2F0F4"/>
                </a:solidFill>
                <a:latin typeface="Montserrat" pitchFamily="34" charset="0"/>
                <a:ea typeface="Montserrat" pitchFamily="34" charset="-122"/>
                <a:cs typeface="Montserrat" pitchFamily="34" charset="-120"/>
              </a:rPr>
              <a:t>Introduction to Text Classification in NLP</a:t>
            </a:r>
            <a:endParaRPr lang="en-US" sz="6365" dirty="0"/>
          </a:p>
        </p:txBody>
      </p:sp>
      <p:sp>
        <p:nvSpPr>
          <p:cNvPr id="6" name="Text 2"/>
          <p:cNvSpPr/>
          <p:nvPr/>
        </p:nvSpPr>
        <p:spPr>
          <a:xfrm>
            <a:off x="819983" y="4719638"/>
            <a:ext cx="7504033" cy="1499235"/>
          </a:xfrm>
          <a:prstGeom prst="rect">
            <a:avLst/>
          </a:prstGeom>
          <a:noFill/>
          <a:ln/>
        </p:spPr>
        <p:txBody>
          <a:bodyPr wrap="square" rtlCol="0" anchor="t"/>
          <a:lstStyle/>
          <a:p>
            <a:pPr marL="0" indent="0">
              <a:lnSpc>
                <a:spcPts val="2952"/>
              </a:lnSpc>
              <a:buNone/>
            </a:pPr>
            <a:r>
              <a:rPr lang="en-US" sz="1845" dirty="0">
                <a:solidFill>
                  <a:srgbClr val="DCD7E5"/>
                </a:solidFill>
                <a:latin typeface="Heebo" pitchFamily="34" charset="0"/>
                <a:ea typeface="Heebo" pitchFamily="34" charset="-122"/>
                <a:cs typeface="Heebo" pitchFamily="34" charset="-120"/>
              </a:rPr>
              <a:t>Text classification is a fundamental task in natural language processing (NLP) that involves assigning predefined categories or labels to text data. This technique is widely used in various applications, from spam detection to sentiment analysis and topic modeling.</a:t>
            </a:r>
            <a:endParaRPr lang="en-US" sz="1845" dirty="0"/>
          </a:p>
        </p:txBody>
      </p:sp>
      <p:sp>
        <p:nvSpPr>
          <p:cNvPr id="7" name="Shape 3"/>
          <p:cNvSpPr/>
          <p:nvPr/>
        </p:nvSpPr>
        <p:spPr>
          <a:xfrm>
            <a:off x="819983" y="7362427"/>
            <a:ext cx="374809" cy="374809"/>
          </a:xfrm>
          <a:prstGeom prst="roundRect">
            <a:avLst>
              <a:gd name="adj" fmla="val 24393986"/>
            </a:avLst>
          </a:prstGeom>
          <a:noFill/>
          <a:ln w="7620">
            <a:solidFill>
              <a:srgbClr val="FFFFFF"/>
            </a:solidFill>
            <a:prstDash val="solid"/>
          </a:ln>
        </p:spPr>
      </p:sp>
      <p:pic>
        <p:nvPicPr>
          <p:cNvPr id="8" name="Image 2" descr="preencoded.png"/>
          <p:cNvPicPr>
            <a:picLocks noChangeAspect="1"/>
          </p:cNvPicPr>
          <p:nvPr/>
        </p:nvPicPr>
        <p:blipFill>
          <a:blip r:embed="rId4"/>
          <a:stretch>
            <a:fillRect/>
          </a:stretch>
        </p:blipFill>
        <p:spPr>
          <a:xfrm>
            <a:off x="827603" y="7370048"/>
            <a:ext cx="359569" cy="359569"/>
          </a:xfrm>
          <a:prstGeom prst="rect">
            <a:avLst/>
          </a:prstGeom>
        </p:spPr>
      </p:pic>
      <p:sp>
        <p:nvSpPr>
          <p:cNvPr id="9" name="Text 4"/>
          <p:cNvSpPr/>
          <p:nvPr/>
        </p:nvSpPr>
        <p:spPr>
          <a:xfrm>
            <a:off x="1311831" y="7344807"/>
            <a:ext cx="2114431" cy="410051"/>
          </a:xfrm>
          <a:prstGeom prst="rect">
            <a:avLst/>
          </a:prstGeom>
          <a:noFill/>
          <a:ln/>
        </p:spPr>
        <p:txBody>
          <a:bodyPr wrap="none" rtlCol="0" anchor="t"/>
          <a:lstStyle/>
          <a:p>
            <a:pPr marL="0" indent="0" algn="l">
              <a:lnSpc>
                <a:spcPts val="3229"/>
              </a:lnSpc>
              <a:buNone/>
            </a:pPr>
            <a:r>
              <a:rPr lang="en-US" sz="2306" b="1" dirty="0">
                <a:solidFill>
                  <a:srgbClr val="DCD7E5"/>
                </a:solidFill>
                <a:latin typeface="Heebo" pitchFamily="34" charset="0"/>
                <a:ea typeface="Heebo" pitchFamily="34" charset="-122"/>
                <a:cs typeface="Heebo" pitchFamily="34" charset="-120"/>
              </a:rPr>
              <a:t>by Regina SABS</a:t>
            </a:r>
            <a:endParaRPr lang="en-US" sz="2306" dirty="0"/>
          </a:p>
        </p:txBody>
      </p:sp>
      <p:pic>
        <p:nvPicPr>
          <p:cNvPr id="10"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1026" name="Picture 2" descr="Machine Learning, NLP: Text Classification using scikit-learn, python and  NLTK. | by Javed Shaikh | Towards Data Science">
            <a:extLst>
              <a:ext uri="{FF2B5EF4-FFF2-40B4-BE49-F238E27FC236}">
                <a16:creationId xmlns:a16="http://schemas.microsoft.com/office/drawing/2014/main" id="{E56D0B3C-2779-46F6-A984-AFF703C56D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76" t="-1" r="9013" b="-2727"/>
          <a:stretch/>
        </p:blipFill>
        <p:spPr bwMode="auto">
          <a:xfrm>
            <a:off x="8324016" y="1433945"/>
            <a:ext cx="6214943" cy="4925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597"/>
            </a:avLst>
          </a:prstGeom>
          <a:solidFill>
            <a:srgbClr val="0D0A2C">
              <a:alpha val="80000"/>
            </a:srgbClr>
          </a:solidFill>
          <a:ln/>
        </p:spPr>
      </p:sp>
      <p:sp>
        <p:nvSpPr>
          <p:cNvPr id="6" name="Text 2"/>
          <p:cNvSpPr/>
          <p:nvPr/>
        </p:nvSpPr>
        <p:spPr>
          <a:xfrm>
            <a:off x="830937" y="837128"/>
            <a:ext cx="12968526" cy="1483995"/>
          </a:xfrm>
          <a:prstGeom prst="rect">
            <a:avLst/>
          </a:prstGeom>
          <a:noFill/>
          <a:ln/>
        </p:spPr>
        <p:txBody>
          <a:bodyPr wrap="square" rtlCol="0" anchor="t"/>
          <a:lstStyle/>
          <a:p>
            <a:pPr marL="0" indent="0">
              <a:lnSpc>
                <a:spcPts val="5842"/>
              </a:lnSpc>
              <a:buNone/>
            </a:pPr>
            <a:r>
              <a:rPr lang="en-US" sz="4674" dirty="0">
                <a:solidFill>
                  <a:srgbClr val="F2F0F4"/>
                </a:solidFill>
                <a:latin typeface="Montserrat" pitchFamily="34" charset="0"/>
                <a:ea typeface="Montserrat" pitchFamily="34" charset="-122"/>
                <a:cs typeface="Montserrat" pitchFamily="34" charset="-120"/>
              </a:rPr>
              <a:t>Term Frequency-Inverse Document Frequency (TF-IDF)</a:t>
            </a:r>
            <a:endParaRPr lang="en-US" sz="4674" dirty="0"/>
          </a:p>
        </p:txBody>
      </p:sp>
      <p:pic>
        <p:nvPicPr>
          <p:cNvPr id="7" name="Image 2" descr="preencoded.png"/>
          <p:cNvPicPr>
            <a:picLocks noChangeAspect="1"/>
          </p:cNvPicPr>
          <p:nvPr/>
        </p:nvPicPr>
        <p:blipFill>
          <a:blip r:embed="rId5"/>
          <a:stretch>
            <a:fillRect/>
          </a:stretch>
        </p:blipFill>
        <p:spPr>
          <a:xfrm>
            <a:off x="830937" y="2677239"/>
            <a:ext cx="4322802" cy="949642"/>
          </a:xfrm>
          <a:prstGeom prst="rect">
            <a:avLst/>
          </a:prstGeom>
        </p:spPr>
      </p:pic>
      <p:sp>
        <p:nvSpPr>
          <p:cNvPr id="8" name="Text 3"/>
          <p:cNvSpPr/>
          <p:nvPr/>
        </p:nvSpPr>
        <p:spPr>
          <a:xfrm>
            <a:off x="1068348" y="3982998"/>
            <a:ext cx="2967871" cy="370999"/>
          </a:xfrm>
          <a:prstGeom prst="rect">
            <a:avLst/>
          </a:prstGeom>
          <a:noFill/>
          <a:ln/>
        </p:spPr>
        <p:txBody>
          <a:bodyPr wrap="none" rtlCol="0" anchor="t"/>
          <a:lstStyle/>
          <a:p>
            <a:pPr marL="0" indent="0" algn="l">
              <a:lnSpc>
                <a:spcPts val="2921"/>
              </a:lnSpc>
              <a:buNone/>
            </a:pPr>
            <a:r>
              <a:rPr lang="en-US" sz="2337" dirty="0">
                <a:solidFill>
                  <a:srgbClr val="DCD7E5"/>
                </a:solidFill>
                <a:latin typeface="Montserrat" pitchFamily="34" charset="0"/>
                <a:ea typeface="Montserrat" pitchFamily="34" charset="-122"/>
                <a:cs typeface="Montserrat" pitchFamily="34" charset="-120"/>
              </a:rPr>
              <a:t>Concept</a:t>
            </a:r>
            <a:endParaRPr lang="en-US" sz="2337" dirty="0"/>
          </a:p>
        </p:txBody>
      </p:sp>
      <p:sp>
        <p:nvSpPr>
          <p:cNvPr id="9" name="Text 4"/>
          <p:cNvSpPr/>
          <p:nvPr/>
        </p:nvSpPr>
        <p:spPr>
          <a:xfrm>
            <a:off x="1068348" y="4496395"/>
            <a:ext cx="3847981" cy="2658666"/>
          </a:xfrm>
          <a:prstGeom prst="rect">
            <a:avLst/>
          </a:prstGeom>
          <a:noFill/>
          <a:ln/>
        </p:spPr>
        <p:txBody>
          <a:bodyPr wrap="square" rtlCol="0" anchor="t"/>
          <a:lstStyle/>
          <a:p>
            <a:pPr marL="0" indent="0" algn="l">
              <a:lnSpc>
                <a:spcPts val="2991"/>
              </a:lnSpc>
              <a:buNone/>
            </a:pPr>
            <a:r>
              <a:rPr lang="en-US" sz="1870" dirty="0">
                <a:solidFill>
                  <a:srgbClr val="DCD7E5"/>
                </a:solidFill>
                <a:latin typeface="Heebo" pitchFamily="34" charset="0"/>
                <a:ea typeface="Heebo" pitchFamily="34" charset="-122"/>
                <a:cs typeface="Heebo" pitchFamily="34" charset="-120"/>
              </a:rPr>
              <a:t>TF-IDF is a statistical method that measures how important a word is to a document in a collection or corpus. It combines term frequency (TF) and inverse document frequency (IDF) to quantify the significance of a word.</a:t>
            </a:r>
            <a:endParaRPr lang="en-US" sz="1870" dirty="0"/>
          </a:p>
        </p:txBody>
      </p:sp>
      <p:pic>
        <p:nvPicPr>
          <p:cNvPr id="10" name="Image 3" descr="preencoded.png"/>
          <p:cNvPicPr>
            <a:picLocks noChangeAspect="1"/>
          </p:cNvPicPr>
          <p:nvPr/>
        </p:nvPicPr>
        <p:blipFill>
          <a:blip r:embed="rId6"/>
          <a:stretch>
            <a:fillRect/>
          </a:stretch>
        </p:blipFill>
        <p:spPr>
          <a:xfrm>
            <a:off x="5153739" y="2677239"/>
            <a:ext cx="4322802" cy="949642"/>
          </a:xfrm>
          <a:prstGeom prst="rect">
            <a:avLst/>
          </a:prstGeom>
        </p:spPr>
      </p:pic>
      <p:sp>
        <p:nvSpPr>
          <p:cNvPr id="11" name="Text 5"/>
          <p:cNvSpPr/>
          <p:nvPr/>
        </p:nvSpPr>
        <p:spPr>
          <a:xfrm>
            <a:off x="5391150" y="3982998"/>
            <a:ext cx="3051691" cy="370999"/>
          </a:xfrm>
          <a:prstGeom prst="rect">
            <a:avLst/>
          </a:prstGeom>
          <a:noFill/>
          <a:ln/>
        </p:spPr>
        <p:txBody>
          <a:bodyPr wrap="none" rtlCol="0" anchor="t"/>
          <a:lstStyle/>
          <a:p>
            <a:pPr marL="0" indent="0" algn="l">
              <a:lnSpc>
                <a:spcPts val="2921"/>
              </a:lnSpc>
              <a:buNone/>
            </a:pPr>
            <a:r>
              <a:rPr lang="en-US" sz="2337" dirty="0">
                <a:solidFill>
                  <a:srgbClr val="DCD7E5"/>
                </a:solidFill>
                <a:latin typeface="Montserrat" pitchFamily="34" charset="0"/>
                <a:ea typeface="Montserrat" pitchFamily="34" charset="-122"/>
                <a:cs typeface="Montserrat" pitchFamily="34" charset="-120"/>
              </a:rPr>
              <a:t>Term Frequency (TF)</a:t>
            </a:r>
            <a:endParaRPr lang="en-US" sz="2337" dirty="0"/>
          </a:p>
        </p:txBody>
      </p:sp>
      <p:sp>
        <p:nvSpPr>
          <p:cNvPr id="12" name="Text 6"/>
          <p:cNvSpPr/>
          <p:nvPr/>
        </p:nvSpPr>
        <p:spPr>
          <a:xfrm>
            <a:off x="5391150" y="4496395"/>
            <a:ext cx="3847981" cy="1899047"/>
          </a:xfrm>
          <a:prstGeom prst="rect">
            <a:avLst/>
          </a:prstGeom>
          <a:noFill/>
          <a:ln/>
        </p:spPr>
        <p:txBody>
          <a:bodyPr wrap="square" rtlCol="0" anchor="t"/>
          <a:lstStyle/>
          <a:p>
            <a:pPr marL="0" indent="0" algn="l">
              <a:lnSpc>
                <a:spcPts val="2991"/>
              </a:lnSpc>
              <a:buNone/>
            </a:pPr>
            <a:r>
              <a:rPr lang="en-US" sz="1870" dirty="0">
                <a:solidFill>
                  <a:srgbClr val="DCD7E5"/>
                </a:solidFill>
                <a:latin typeface="Heebo" pitchFamily="34" charset="0"/>
                <a:ea typeface="Heebo" pitchFamily="34" charset="-122"/>
                <a:cs typeface="Heebo" pitchFamily="34" charset="-120"/>
              </a:rPr>
              <a:t>TF measures how often a word appears in a document. It's a simple count of the occurrences of a word, giving more weight to words that appear more frequently.</a:t>
            </a:r>
            <a:endParaRPr lang="en-US" sz="1870" dirty="0"/>
          </a:p>
        </p:txBody>
      </p:sp>
      <p:pic>
        <p:nvPicPr>
          <p:cNvPr id="13" name="Image 4" descr="preencoded.png"/>
          <p:cNvPicPr>
            <a:picLocks noChangeAspect="1"/>
          </p:cNvPicPr>
          <p:nvPr/>
        </p:nvPicPr>
        <p:blipFill>
          <a:blip r:embed="rId7"/>
          <a:stretch>
            <a:fillRect/>
          </a:stretch>
        </p:blipFill>
        <p:spPr>
          <a:xfrm>
            <a:off x="9476542" y="2677239"/>
            <a:ext cx="4322921" cy="949642"/>
          </a:xfrm>
          <a:prstGeom prst="rect">
            <a:avLst/>
          </a:prstGeom>
        </p:spPr>
      </p:pic>
      <p:sp>
        <p:nvSpPr>
          <p:cNvPr id="14" name="Text 7"/>
          <p:cNvSpPr/>
          <p:nvPr/>
        </p:nvSpPr>
        <p:spPr>
          <a:xfrm>
            <a:off x="9713952" y="3982998"/>
            <a:ext cx="3848100" cy="741998"/>
          </a:xfrm>
          <a:prstGeom prst="rect">
            <a:avLst/>
          </a:prstGeom>
          <a:noFill/>
          <a:ln/>
        </p:spPr>
        <p:txBody>
          <a:bodyPr wrap="square" rtlCol="0" anchor="t"/>
          <a:lstStyle/>
          <a:p>
            <a:pPr marL="0" indent="0" algn="l">
              <a:lnSpc>
                <a:spcPts val="2921"/>
              </a:lnSpc>
              <a:buNone/>
            </a:pPr>
            <a:r>
              <a:rPr lang="en-US" sz="2337" dirty="0">
                <a:solidFill>
                  <a:srgbClr val="DCD7E5"/>
                </a:solidFill>
                <a:latin typeface="Montserrat" pitchFamily="34" charset="0"/>
                <a:ea typeface="Montserrat" pitchFamily="34" charset="-122"/>
                <a:cs typeface="Montserrat" pitchFamily="34" charset="-120"/>
              </a:rPr>
              <a:t>Inverse Document Frequency (IDF)</a:t>
            </a:r>
            <a:endParaRPr lang="en-US" sz="2337" dirty="0"/>
          </a:p>
        </p:txBody>
      </p:sp>
      <p:sp>
        <p:nvSpPr>
          <p:cNvPr id="15" name="Text 8"/>
          <p:cNvSpPr/>
          <p:nvPr/>
        </p:nvSpPr>
        <p:spPr>
          <a:xfrm>
            <a:off x="9713952" y="4867394"/>
            <a:ext cx="3848100" cy="2278856"/>
          </a:xfrm>
          <a:prstGeom prst="rect">
            <a:avLst/>
          </a:prstGeom>
          <a:noFill/>
          <a:ln/>
        </p:spPr>
        <p:txBody>
          <a:bodyPr wrap="square" rtlCol="0" anchor="t"/>
          <a:lstStyle/>
          <a:p>
            <a:pPr marL="0" indent="0" algn="l">
              <a:lnSpc>
                <a:spcPts val="2991"/>
              </a:lnSpc>
              <a:buNone/>
            </a:pPr>
            <a:r>
              <a:rPr lang="en-US" sz="1870" dirty="0">
                <a:solidFill>
                  <a:srgbClr val="DCD7E5"/>
                </a:solidFill>
                <a:latin typeface="Heebo" pitchFamily="34" charset="0"/>
                <a:ea typeface="Heebo" pitchFamily="34" charset="-122"/>
                <a:cs typeface="Heebo" pitchFamily="34" charset="-120"/>
              </a:rPr>
              <a:t>IDF measures how important a word is across the entire corpus. It reduces the weight of words that appear in many documents, as they are less informative for distinguishing between documents.</a:t>
            </a:r>
            <a:endParaRPr lang="en-US" sz="1870" dirty="0"/>
          </a:p>
        </p:txBody>
      </p:sp>
      <p:pic>
        <p:nvPicPr>
          <p:cNvPr id="16"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11756" y="878086"/>
            <a:ext cx="9549289" cy="1271111"/>
          </a:xfrm>
          <a:prstGeom prst="rect">
            <a:avLst/>
          </a:prstGeom>
          <a:noFill/>
          <a:ln/>
        </p:spPr>
        <p:txBody>
          <a:bodyPr wrap="square" rtlCol="0" anchor="t"/>
          <a:lstStyle/>
          <a:p>
            <a:pPr marL="0" indent="0">
              <a:lnSpc>
                <a:spcPts val="5005"/>
              </a:lnSpc>
              <a:buNone/>
            </a:pPr>
            <a:r>
              <a:rPr lang="en-US" sz="4004" dirty="0">
                <a:solidFill>
                  <a:srgbClr val="F2F0F4"/>
                </a:solidFill>
                <a:latin typeface="Montserrat" pitchFamily="34" charset="0"/>
                <a:ea typeface="Montserrat" pitchFamily="34" charset="-122"/>
                <a:cs typeface="Montserrat" pitchFamily="34" charset="-120"/>
              </a:rPr>
              <a:t>Term Frequency-Inverse Document Frequency (TF-IDF)</a:t>
            </a:r>
            <a:endParaRPr lang="en-US" sz="4004" dirty="0"/>
          </a:p>
        </p:txBody>
      </p:sp>
      <p:sp>
        <p:nvSpPr>
          <p:cNvPr id="6" name="Shape 2"/>
          <p:cNvSpPr/>
          <p:nvPr/>
        </p:nvSpPr>
        <p:spPr>
          <a:xfrm>
            <a:off x="996553" y="2454235"/>
            <a:ext cx="40600" cy="4897279"/>
          </a:xfrm>
          <a:prstGeom prst="roundRect">
            <a:avLst>
              <a:gd name="adj" fmla="val 225429"/>
            </a:avLst>
          </a:prstGeom>
          <a:solidFill>
            <a:srgbClr val="552C86"/>
          </a:solidFill>
          <a:ln/>
        </p:spPr>
      </p:sp>
      <p:sp>
        <p:nvSpPr>
          <p:cNvPr id="7" name="Shape 3"/>
          <p:cNvSpPr/>
          <p:nvPr/>
        </p:nvSpPr>
        <p:spPr>
          <a:xfrm>
            <a:off x="1245572" y="2891373"/>
            <a:ext cx="711756" cy="40600"/>
          </a:xfrm>
          <a:prstGeom prst="roundRect">
            <a:avLst>
              <a:gd name="adj" fmla="val 225429"/>
            </a:avLst>
          </a:prstGeom>
          <a:solidFill>
            <a:srgbClr val="552C86"/>
          </a:solidFill>
          <a:ln/>
        </p:spPr>
      </p:sp>
      <p:sp>
        <p:nvSpPr>
          <p:cNvPr id="8" name="Shape 4"/>
          <p:cNvSpPr/>
          <p:nvPr/>
        </p:nvSpPr>
        <p:spPr>
          <a:xfrm>
            <a:off x="788015" y="2682954"/>
            <a:ext cx="457557" cy="457557"/>
          </a:xfrm>
          <a:prstGeom prst="roundRect">
            <a:avLst>
              <a:gd name="adj" fmla="val 20003"/>
            </a:avLst>
          </a:prstGeom>
          <a:solidFill>
            <a:srgbClr val="3C136D"/>
          </a:solidFill>
          <a:ln w="7620">
            <a:solidFill>
              <a:srgbClr val="552C86"/>
            </a:solidFill>
            <a:prstDash val="solid"/>
          </a:ln>
        </p:spPr>
      </p:sp>
      <p:sp>
        <p:nvSpPr>
          <p:cNvPr id="9" name="Text 5"/>
          <p:cNvSpPr/>
          <p:nvPr/>
        </p:nvSpPr>
        <p:spPr>
          <a:xfrm>
            <a:off x="961727" y="2759154"/>
            <a:ext cx="110133" cy="305038"/>
          </a:xfrm>
          <a:prstGeom prst="rect">
            <a:avLst/>
          </a:prstGeom>
          <a:noFill/>
          <a:ln/>
        </p:spPr>
        <p:txBody>
          <a:bodyPr wrap="none" rtlCol="0" anchor="t"/>
          <a:lstStyle/>
          <a:p>
            <a:pPr marL="0" indent="0" algn="ctr">
              <a:lnSpc>
                <a:spcPts val="2402"/>
              </a:lnSpc>
              <a:buNone/>
            </a:pPr>
            <a:r>
              <a:rPr lang="en-US" sz="2402" dirty="0">
                <a:solidFill>
                  <a:srgbClr val="DCD7E5"/>
                </a:solidFill>
                <a:latin typeface="Montserrat" pitchFamily="34" charset="0"/>
                <a:ea typeface="Montserrat" pitchFamily="34" charset="-122"/>
                <a:cs typeface="Montserrat" pitchFamily="34" charset="-120"/>
              </a:rPr>
              <a:t>1</a:t>
            </a:r>
            <a:endParaRPr lang="en-US" sz="2402" dirty="0"/>
          </a:p>
        </p:txBody>
      </p:sp>
      <p:sp>
        <p:nvSpPr>
          <p:cNvPr id="10" name="Text 6"/>
          <p:cNvSpPr/>
          <p:nvPr/>
        </p:nvSpPr>
        <p:spPr>
          <a:xfrm>
            <a:off x="2135386" y="2657594"/>
            <a:ext cx="2614493" cy="317659"/>
          </a:xfrm>
          <a:prstGeom prst="rect">
            <a:avLst/>
          </a:prstGeom>
          <a:noFill/>
          <a:ln/>
        </p:spPr>
        <p:txBody>
          <a:bodyPr wrap="none" rtlCol="0" anchor="t"/>
          <a:lstStyle/>
          <a:p>
            <a:pPr marL="0" indent="0" algn="l">
              <a:lnSpc>
                <a:spcPts val="2502"/>
              </a:lnSpc>
              <a:buNone/>
            </a:pPr>
            <a:r>
              <a:rPr lang="en-US" sz="2002" dirty="0">
                <a:solidFill>
                  <a:srgbClr val="DCD7E5"/>
                </a:solidFill>
                <a:latin typeface="Montserrat" pitchFamily="34" charset="0"/>
                <a:ea typeface="Montserrat" pitchFamily="34" charset="-122"/>
                <a:cs typeface="Montserrat" pitchFamily="34" charset="-120"/>
              </a:rPr>
              <a:t>Term Frequency (TF)</a:t>
            </a:r>
            <a:endParaRPr lang="en-US" sz="2002" dirty="0"/>
          </a:p>
        </p:txBody>
      </p:sp>
      <p:sp>
        <p:nvSpPr>
          <p:cNvPr id="11" name="Text 7"/>
          <p:cNvSpPr/>
          <p:nvPr/>
        </p:nvSpPr>
        <p:spPr>
          <a:xfrm>
            <a:off x="2135386" y="3097173"/>
            <a:ext cx="8125658" cy="650558"/>
          </a:xfrm>
          <a:prstGeom prst="rect">
            <a:avLst/>
          </a:prstGeom>
          <a:noFill/>
          <a:ln/>
        </p:spPr>
        <p:txBody>
          <a:bodyPr wrap="square" rtlCol="0" anchor="t"/>
          <a:lstStyle/>
          <a:p>
            <a:pPr marL="0" indent="0" algn="l">
              <a:lnSpc>
                <a:spcPts val="2562"/>
              </a:lnSpc>
              <a:buNone/>
            </a:pPr>
            <a:r>
              <a:rPr lang="en-US" sz="1601" dirty="0">
                <a:solidFill>
                  <a:srgbClr val="DCD7E5"/>
                </a:solidFill>
                <a:latin typeface="Heebo" pitchFamily="34" charset="0"/>
                <a:ea typeface="Heebo" pitchFamily="34" charset="-122"/>
                <a:cs typeface="Heebo" pitchFamily="34" charset="-120"/>
              </a:rPr>
              <a:t>Measures how often a word appears in a document, capturing its importance within that document.</a:t>
            </a:r>
            <a:endParaRPr lang="en-US" sz="1601" dirty="0"/>
          </a:p>
        </p:txBody>
      </p:sp>
      <p:sp>
        <p:nvSpPr>
          <p:cNvPr id="12" name="Shape 8"/>
          <p:cNvSpPr/>
          <p:nvPr/>
        </p:nvSpPr>
        <p:spPr>
          <a:xfrm>
            <a:off x="1245572" y="4591586"/>
            <a:ext cx="711756" cy="40600"/>
          </a:xfrm>
          <a:prstGeom prst="roundRect">
            <a:avLst>
              <a:gd name="adj" fmla="val 225429"/>
            </a:avLst>
          </a:prstGeom>
          <a:solidFill>
            <a:srgbClr val="552C86"/>
          </a:solidFill>
          <a:ln/>
        </p:spPr>
      </p:sp>
      <p:sp>
        <p:nvSpPr>
          <p:cNvPr id="13" name="Shape 9"/>
          <p:cNvSpPr/>
          <p:nvPr/>
        </p:nvSpPr>
        <p:spPr>
          <a:xfrm>
            <a:off x="788015" y="4383167"/>
            <a:ext cx="457557" cy="457557"/>
          </a:xfrm>
          <a:prstGeom prst="roundRect">
            <a:avLst>
              <a:gd name="adj" fmla="val 20003"/>
            </a:avLst>
          </a:prstGeom>
          <a:solidFill>
            <a:srgbClr val="3C136D"/>
          </a:solidFill>
          <a:ln w="7620">
            <a:solidFill>
              <a:srgbClr val="552C86"/>
            </a:solidFill>
            <a:prstDash val="solid"/>
          </a:ln>
        </p:spPr>
      </p:sp>
      <p:sp>
        <p:nvSpPr>
          <p:cNvPr id="14" name="Text 10"/>
          <p:cNvSpPr/>
          <p:nvPr/>
        </p:nvSpPr>
        <p:spPr>
          <a:xfrm>
            <a:off x="930176" y="4459367"/>
            <a:ext cx="173236" cy="305038"/>
          </a:xfrm>
          <a:prstGeom prst="rect">
            <a:avLst/>
          </a:prstGeom>
          <a:noFill/>
          <a:ln/>
        </p:spPr>
        <p:txBody>
          <a:bodyPr wrap="none" rtlCol="0" anchor="t"/>
          <a:lstStyle/>
          <a:p>
            <a:pPr marL="0" indent="0" algn="ctr">
              <a:lnSpc>
                <a:spcPts val="2402"/>
              </a:lnSpc>
              <a:buNone/>
            </a:pPr>
            <a:r>
              <a:rPr lang="en-US" sz="2402" dirty="0">
                <a:solidFill>
                  <a:srgbClr val="DCD7E5"/>
                </a:solidFill>
                <a:latin typeface="Montserrat" pitchFamily="34" charset="0"/>
                <a:ea typeface="Montserrat" pitchFamily="34" charset="-122"/>
                <a:cs typeface="Montserrat" pitchFamily="34" charset="-120"/>
              </a:rPr>
              <a:t>2</a:t>
            </a:r>
            <a:endParaRPr lang="en-US" sz="2402" dirty="0"/>
          </a:p>
        </p:txBody>
      </p:sp>
      <p:sp>
        <p:nvSpPr>
          <p:cNvPr id="15" name="Text 11"/>
          <p:cNvSpPr/>
          <p:nvPr/>
        </p:nvSpPr>
        <p:spPr>
          <a:xfrm>
            <a:off x="2135386" y="4357807"/>
            <a:ext cx="4464844" cy="317659"/>
          </a:xfrm>
          <a:prstGeom prst="rect">
            <a:avLst/>
          </a:prstGeom>
          <a:noFill/>
          <a:ln/>
        </p:spPr>
        <p:txBody>
          <a:bodyPr wrap="none" rtlCol="0" anchor="t"/>
          <a:lstStyle/>
          <a:p>
            <a:pPr marL="0" indent="0" algn="l">
              <a:lnSpc>
                <a:spcPts val="2502"/>
              </a:lnSpc>
              <a:buNone/>
            </a:pPr>
            <a:r>
              <a:rPr lang="en-US" sz="2002" dirty="0">
                <a:solidFill>
                  <a:srgbClr val="DCD7E5"/>
                </a:solidFill>
                <a:latin typeface="Montserrat" pitchFamily="34" charset="0"/>
                <a:ea typeface="Montserrat" pitchFamily="34" charset="-122"/>
                <a:cs typeface="Montserrat" pitchFamily="34" charset="-120"/>
              </a:rPr>
              <a:t>Inverse Document Frequency (IDF)</a:t>
            </a:r>
            <a:endParaRPr lang="en-US" sz="2002" dirty="0"/>
          </a:p>
        </p:txBody>
      </p:sp>
      <p:sp>
        <p:nvSpPr>
          <p:cNvPr id="16" name="Text 12"/>
          <p:cNvSpPr/>
          <p:nvPr/>
        </p:nvSpPr>
        <p:spPr>
          <a:xfrm>
            <a:off x="2135386" y="4797385"/>
            <a:ext cx="8125658" cy="650558"/>
          </a:xfrm>
          <a:prstGeom prst="rect">
            <a:avLst/>
          </a:prstGeom>
          <a:noFill/>
          <a:ln/>
        </p:spPr>
        <p:txBody>
          <a:bodyPr wrap="square" rtlCol="0" anchor="t"/>
          <a:lstStyle/>
          <a:p>
            <a:pPr marL="0" indent="0" algn="l">
              <a:lnSpc>
                <a:spcPts val="2562"/>
              </a:lnSpc>
              <a:buNone/>
            </a:pPr>
            <a:r>
              <a:rPr lang="en-US" sz="1601" dirty="0">
                <a:solidFill>
                  <a:srgbClr val="DCD7E5"/>
                </a:solidFill>
                <a:latin typeface="Heebo" pitchFamily="34" charset="0"/>
                <a:ea typeface="Heebo" pitchFamily="34" charset="-122"/>
                <a:cs typeface="Heebo" pitchFamily="34" charset="-120"/>
              </a:rPr>
              <a:t>Downweights words that appear in many documents, as they are less informative for distinguishing documents.</a:t>
            </a:r>
            <a:endParaRPr lang="en-US" sz="1601" dirty="0"/>
          </a:p>
        </p:txBody>
      </p:sp>
      <p:sp>
        <p:nvSpPr>
          <p:cNvPr id="17" name="Shape 13"/>
          <p:cNvSpPr/>
          <p:nvPr/>
        </p:nvSpPr>
        <p:spPr>
          <a:xfrm>
            <a:off x="1245572" y="6291798"/>
            <a:ext cx="711756" cy="40600"/>
          </a:xfrm>
          <a:prstGeom prst="roundRect">
            <a:avLst>
              <a:gd name="adj" fmla="val 225429"/>
            </a:avLst>
          </a:prstGeom>
          <a:solidFill>
            <a:srgbClr val="552C86"/>
          </a:solidFill>
          <a:ln/>
        </p:spPr>
      </p:sp>
      <p:sp>
        <p:nvSpPr>
          <p:cNvPr id="18" name="Shape 14"/>
          <p:cNvSpPr/>
          <p:nvPr/>
        </p:nvSpPr>
        <p:spPr>
          <a:xfrm>
            <a:off x="788015" y="6083379"/>
            <a:ext cx="457557" cy="457557"/>
          </a:xfrm>
          <a:prstGeom prst="roundRect">
            <a:avLst>
              <a:gd name="adj" fmla="val 20003"/>
            </a:avLst>
          </a:prstGeom>
          <a:solidFill>
            <a:srgbClr val="3C136D"/>
          </a:solidFill>
          <a:ln w="7620">
            <a:solidFill>
              <a:srgbClr val="552C86"/>
            </a:solidFill>
            <a:prstDash val="solid"/>
          </a:ln>
        </p:spPr>
      </p:sp>
      <p:sp>
        <p:nvSpPr>
          <p:cNvPr id="19" name="Text 15"/>
          <p:cNvSpPr/>
          <p:nvPr/>
        </p:nvSpPr>
        <p:spPr>
          <a:xfrm>
            <a:off x="930771" y="6159579"/>
            <a:ext cx="172045" cy="305038"/>
          </a:xfrm>
          <a:prstGeom prst="rect">
            <a:avLst/>
          </a:prstGeom>
          <a:noFill/>
          <a:ln/>
        </p:spPr>
        <p:txBody>
          <a:bodyPr wrap="none" rtlCol="0" anchor="t"/>
          <a:lstStyle/>
          <a:p>
            <a:pPr marL="0" indent="0" algn="ctr">
              <a:lnSpc>
                <a:spcPts val="2402"/>
              </a:lnSpc>
              <a:buNone/>
            </a:pPr>
            <a:r>
              <a:rPr lang="en-US" sz="2402" dirty="0">
                <a:solidFill>
                  <a:srgbClr val="DCD7E5"/>
                </a:solidFill>
                <a:latin typeface="Montserrat" pitchFamily="34" charset="0"/>
                <a:ea typeface="Montserrat" pitchFamily="34" charset="-122"/>
                <a:cs typeface="Montserrat" pitchFamily="34" charset="-120"/>
              </a:rPr>
              <a:t>3</a:t>
            </a:r>
            <a:endParaRPr lang="en-US" sz="2402" dirty="0"/>
          </a:p>
        </p:txBody>
      </p:sp>
      <p:sp>
        <p:nvSpPr>
          <p:cNvPr id="20" name="Text 16"/>
          <p:cNvSpPr/>
          <p:nvPr/>
        </p:nvSpPr>
        <p:spPr>
          <a:xfrm>
            <a:off x="2135386" y="6058019"/>
            <a:ext cx="2542222" cy="317659"/>
          </a:xfrm>
          <a:prstGeom prst="rect">
            <a:avLst/>
          </a:prstGeom>
          <a:noFill/>
          <a:ln/>
        </p:spPr>
        <p:txBody>
          <a:bodyPr wrap="none" rtlCol="0" anchor="t"/>
          <a:lstStyle/>
          <a:p>
            <a:pPr marL="0" indent="0" algn="l">
              <a:lnSpc>
                <a:spcPts val="2502"/>
              </a:lnSpc>
              <a:buNone/>
            </a:pPr>
            <a:r>
              <a:rPr lang="en-US" sz="2002" dirty="0">
                <a:solidFill>
                  <a:srgbClr val="DCD7E5"/>
                </a:solidFill>
                <a:latin typeface="Montserrat" pitchFamily="34" charset="0"/>
                <a:ea typeface="Montserrat" pitchFamily="34" charset="-122"/>
                <a:cs typeface="Montserrat" pitchFamily="34" charset="-120"/>
              </a:rPr>
              <a:t>TF-IDF Scoring</a:t>
            </a:r>
            <a:endParaRPr lang="en-US" sz="2002" dirty="0"/>
          </a:p>
        </p:txBody>
      </p:sp>
      <p:sp>
        <p:nvSpPr>
          <p:cNvPr id="21" name="Text 17"/>
          <p:cNvSpPr/>
          <p:nvPr/>
        </p:nvSpPr>
        <p:spPr>
          <a:xfrm>
            <a:off x="2135386" y="6497598"/>
            <a:ext cx="8125658" cy="650558"/>
          </a:xfrm>
          <a:prstGeom prst="rect">
            <a:avLst/>
          </a:prstGeom>
          <a:noFill/>
          <a:ln/>
        </p:spPr>
        <p:txBody>
          <a:bodyPr wrap="square" rtlCol="0" anchor="t"/>
          <a:lstStyle/>
          <a:p>
            <a:pPr marL="0" indent="0" algn="l">
              <a:lnSpc>
                <a:spcPts val="2562"/>
              </a:lnSpc>
              <a:buNone/>
            </a:pPr>
            <a:r>
              <a:rPr lang="en-US" sz="1601" dirty="0">
                <a:solidFill>
                  <a:srgbClr val="DCD7E5"/>
                </a:solidFill>
                <a:latin typeface="Heebo" pitchFamily="34" charset="0"/>
                <a:ea typeface="Heebo" pitchFamily="34" charset="-122"/>
                <a:cs typeface="Heebo" pitchFamily="34" charset="-120"/>
              </a:rPr>
              <a:t>Combines TF and IDF to produce a numerical score that reflects a word's importance in a document relative to the corpus.</a:t>
            </a:r>
            <a:endParaRPr lang="en-US" sz="1601"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751" y="650677"/>
            <a:ext cx="9040654" cy="737949"/>
          </a:xfrm>
          <a:prstGeom prst="rect">
            <a:avLst/>
          </a:prstGeom>
          <a:noFill/>
          <a:ln/>
        </p:spPr>
        <p:txBody>
          <a:bodyPr wrap="none" rtlCol="0" anchor="t"/>
          <a:lstStyle/>
          <a:p>
            <a:pPr marL="0" indent="0">
              <a:lnSpc>
                <a:spcPts val="5811"/>
              </a:lnSpc>
              <a:buNone/>
            </a:pPr>
            <a:r>
              <a:rPr lang="en-US" sz="4649" dirty="0">
                <a:solidFill>
                  <a:srgbClr val="F2F0F4"/>
                </a:solidFill>
                <a:latin typeface="Montserrat" pitchFamily="34" charset="0"/>
                <a:ea typeface="Montserrat" pitchFamily="34" charset="-122"/>
                <a:cs typeface="Montserrat" pitchFamily="34" charset="-120"/>
              </a:rPr>
              <a:t>Feature Extraction with TF-IDF</a:t>
            </a:r>
            <a:endParaRPr lang="en-US" sz="4649" dirty="0"/>
          </a:p>
        </p:txBody>
      </p:sp>
      <p:sp>
        <p:nvSpPr>
          <p:cNvPr id="5" name="Shape 2"/>
          <p:cNvSpPr/>
          <p:nvPr/>
        </p:nvSpPr>
        <p:spPr>
          <a:xfrm>
            <a:off x="864751" y="1860947"/>
            <a:ext cx="2150031" cy="1360884"/>
          </a:xfrm>
          <a:prstGeom prst="roundRect">
            <a:avLst>
              <a:gd name="adj" fmla="val 7809"/>
            </a:avLst>
          </a:prstGeom>
          <a:solidFill>
            <a:srgbClr val="3C136D"/>
          </a:solidFill>
          <a:ln w="7620">
            <a:solidFill>
              <a:srgbClr val="552C86"/>
            </a:solidFill>
            <a:prstDash val="solid"/>
          </a:ln>
        </p:spPr>
      </p:sp>
      <p:sp>
        <p:nvSpPr>
          <p:cNvPr id="6" name="Text 3"/>
          <p:cNvSpPr/>
          <p:nvPr/>
        </p:nvSpPr>
        <p:spPr>
          <a:xfrm>
            <a:off x="1108472" y="2305169"/>
            <a:ext cx="106561" cy="472440"/>
          </a:xfrm>
          <a:prstGeom prst="rect">
            <a:avLst/>
          </a:prstGeom>
          <a:noFill/>
          <a:ln/>
        </p:spPr>
        <p:txBody>
          <a:bodyPr wrap="none" rtlCol="0" anchor="t"/>
          <a:lstStyle/>
          <a:p>
            <a:pPr marL="0" indent="0" algn="ctr">
              <a:lnSpc>
                <a:spcPts val="3719"/>
              </a:lnSpc>
              <a:buNone/>
            </a:pPr>
            <a:r>
              <a:rPr lang="en-US" sz="2325" dirty="0">
                <a:solidFill>
                  <a:srgbClr val="DCD7E5"/>
                </a:solidFill>
                <a:latin typeface="Montserrat" pitchFamily="34" charset="0"/>
                <a:ea typeface="Montserrat" pitchFamily="34" charset="-122"/>
                <a:cs typeface="Montserrat" pitchFamily="34" charset="-120"/>
              </a:rPr>
              <a:t>1</a:t>
            </a:r>
            <a:endParaRPr lang="en-US" sz="2325" dirty="0"/>
          </a:p>
        </p:txBody>
      </p:sp>
      <p:sp>
        <p:nvSpPr>
          <p:cNvPr id="7" name="Text 4"/>
          <p:cNvSpPr/>
          <p:nvPr/>
        </p:nvSpPr>
        <p:spPr>
          <a:xfrm>
            <a:off x="3250883" y="2097048"/>
            <a:ext cx="2952155" cy="369094"/>
          </a:xfrm>
          <a:prstGeom prst="rect">
            <a:avLst/>
          </a:prstGeom>
          <a:noFill/>
          <a:ln/>
        </p:spPr>
        <p:txBody>
          <a:bodyPr wrap="none" rtlCol="0" anchor="t"/>
          <a:lstStyle/>
          <a:p>
            <a:pPr marL="0" indent="0" algn="l">
              <a:lnSpc>
                <a:spcPts val="2906"/>
              </a:lnSpc>
              <a:buNone/>
            </a:pPr>
            <a:r>
              <a:rPr lang="en-US" sz="2325" dirty="0">
                <a:solidFill>
                  <a:srgbClr val="DCD7E5"/>
                </a:solidFill>
                <a:latin typeface="Montserrat" pitchFamily="34" charset="0"/>
                <a:ea typeface="Montserrat" pitchFamily="34" charset="-122"/>
                <a:cs typeface="Montserrat" pitchFamily="34" charset="-120"/>
              </a:rPr>
              <a:t>Step 1</a:t>
            </a:r>
            <a:endParaRPr lang="en-US" sz="2325" dirty="0"/>
          </a:p>
        </p:txBody>
      </p:sp>
      <p:sp>
        <p:nvSpPr>
          <p:cNvPr id="8" name="Text 5"/>
          <p:cNvSpPr/>
          <p:nvPr/>
        </p:nvSpPr>
        <p:spPr>
          <a:xfrm>
            <a:off x="3250883" y="2607826"/>
            <a:ext cx="3185517" cy="377904"/>
          </a:xfrm>
          <a:prstGeom prst="rect">
            <a:avLst/>
          </a:prstGeom>
          <a:noFill/>
          <a:ln/>
        </p:spPr>
        <p:txBody>
          <a:bodyPr wrap="none" rtlCol="0" anchor="t"/>
          <a:lstStyle/>
          <a:p>
            <a:pPr marL="0" indent="0" algn="l">
              <a:lnSpc>
                <a:spcPts val="2975"/>
              </a:lnSpc>
              <a:buNone/>
            </a:pPr>
            <a:r>
              <a:rPr lang="en-US" sz="1860" dirty="0">
                <a:solidFill>
                  <a:srgbClr val="DCD7E5"/>
                </a:solidFill>
                <a:latin typeface="Heebo" pitchFamily="34" charset="0"/>
                <a:ea typeface="Heebo" pitchFamily="34" charset="-122"/>
                <a:cs typeface="Heebo" pitchFamily="34" charset="-120"/>
              </a:rPr>
              <a:t>Compute Term Frequency (TF)</a:t>
            </a:r>
            <a:endParaRPr lang="en-US" sz="1860" dirty="0"/>
          </a:p>
        </p:txBody>
      </p:sp>
      <p:sp>
        <p:nvSpPr>
          <p:cNvPr id="9" name="Shape 6"/>
          <p:cNvSpPr/>
          <p:nvPr/>
        </p:nvSpPr>
        <p:spPr>
          <a:xfrm>
            <a:off x="3132773" y="3194090"/>
            <a:ext cx="10514886" cy="23574"/>
          </a:xfrm>
          <a:prstGeom prst="roundRect">
            <a:avLst>
              <a:gd name="adj" fmla="val 450827"/>
            </a:avLst>
          </a:prstGeom>
          <a:solidFill>
            <a:srgbClr val="552C86"/>
          </a:solidFill>
          <a:ln/>
        </p:spPr>
      </p:sp>
      <p:sp>
        <p:nvSpPr>
          <p:cNvPr id="10" name="Shape 7"/>
          <p:cNvSpPr/>
          <p:nvPr/>
        </p:nvSpPr>
        <p:spPr>
          <a:xfrm>
            <a:off x="864751" y="3339822"/>
            <a:ext cx="4300180" cy="1360884"/>
          </a:xfrm>
          <a:prstGeom prst="roundRect">
            <a:avLst>
              <a:gd name="adj" fmla="val 7809"/>
            </a:avLst>
          </a:prstGeom>
          <a:solidFill>
            <a:srgbClr val="3C136D"/>
          </a:solidFill>
          <a:ln w="7620">
            <a:solidFill>
              <a:srgbClr val="552C86"/>
            </a:solidFill>
            <a:prstDash val="solid"/>
          </a:ln>
        </p:spPr>
      </p:sp>
      <p:sp>
        <p:nvSpPr>
          <p:cNvPr id="11" name="Text 8"/>
          <p:cNvSpPr/>
          <p:nvPr/>
        </p:nvSpPr>
        <p:spPr>
          <a:xfrm>
            <a:off x="1108472" y="3784044"/>
            <a:ext cx="167759" cy="472440"/>
          </a:xfrm>
          <a:prstGeom prst="rect">
            <a:avLst/>
          </a:prstGeom>
          <a:noFill/>
          <a:ln/>
        </p:spPr>
        <p:txBody>
          <a:bodyPr wrap="none" rtlCol="0" anchor="t"/>
          <a:lstStyle/>
          <a:p>
            <a:pPr marL="0" indent="0" algn="ctr">
              <a:lnSpc>
                <a:spcPts val="3719"/>
              </a:lnSpc>
              <a:buNone/>
            </a:pPr>
            <a:r>
              <a:rPr lang="en-US" sz="2325" dirty="0">
                <a:solidFill>
                  <a:srgbClr val="DCD7E5"/>
                </a:solidFill>
                <a:latin typeface="Montserrat" pitchFamily="34" charset="0"/>
                <a:ea typeface="Montserrat" pitchFamily="34" charset="-122"/>
                <a:cs typeface="Montserrat" pitchFamily="34" charset="-120"/>
              </a:rPr>
              <a:t>2</a:t>
            </a:r>
            <a:endParaRPr lang="en-US" sz="2325" dirty="0"/>
          </a:p>
        </p:txBody>
      </p:sp>
      <p:sp>
        <p:nvSpPr>
          <p:cNvPr id="12" name="Text 9"/>
          <p:cNvSpPr/>
          <p:nvPr/>
        </p:nvSpPr>
        <p:spPr>
          <a:xfrm>
            <a:off x="5401032" y="3575923"/>
            <a:ext cx="2952155" cy="369094"/>
          </a:xfrm>
          <a:prstGeom prst="rect">
            <a:avLst/>
          </a:prstGeom>
          <a:noFill/>
          <a:ln/>
        </p:spPr>
        <p:txBody>
          <a:bodyPr wrap="none" rtlCol="0" anchor="t"/>
          <a:lstStyle/>
          <a:p>
            <a:pPr marL="0" indent="0" algn="l">
              <a:lnSpc>
                <a:spcPts val="2906"/>
              </a:lnSpc>
              <a:buNone/>
            </a:pPr>
            <a:r>
              <a:rPr lang="en-US" sz="2325" dirty="0">
                <a:solidFill>
                  <a:srgbClr val="DCD7E5"/>
                </a:solidFill>
                <a:latin typeface="Montserrat" pitchFamily="34" charset="0"/>
                <a:ea typeface="Montserrat" pitchFamily="34" charset="-122"/>
                <a:cs typeface="Montserrat" pitchFamily="34" charset="-120"/>
              </a:rPr>
              <a:t>Step 2</a:t>
            </a:r>
            <a:endParaRPr lang="en-US" sz="2325" dirty="0"/>
          </a:p>
        </p:txBody>
      </p:sp>
      <p:sp>
        <p:nvSpPr>
          <p:cNvPr id="13" name="Text 10"/>
          <p:cNvSpPr/>
          <p:nvPr/>
        </p:nvSpPr>
        <p:spPr>
          <a:xfrm>
            <a:off x="5401032" y="4086701"/>
            <a:ext cx="4604861" cy="377904"/>
          </a:xfrm>
          <a:prstGeom prst="rect">
            <a:avLst/>
          </a:prstGeom>
          <a:noFill/>
          <a:ln/>
        </p:spPr>
        <p:txBody>
          <a:bodyPr wrap="none" rtlCol="0" anchor="t"/>
          <a:lstStyle/>
          <a:p>
            <a:pPr marL="0" indent="0" algn="l">
              <a:lnSpc>
                <a:spcPts val="2975"/>
              </a:lnSpc>
              <a:buNone/>
            </a:pPr>
            <a:r>
              <a:rPr lang="en-US" sz="1860" dirty="0">
                <a:solidFill>
                  <a:srgbClr val="DCD7E5"/>
                </a:solidFill>
                <a:latin typeface="Heebo" pitchFamily="34" charset="0"/>
                <a:ea typeface="Heebo" pitchFamily="34" charset="-122"/>
                <a:cs typeface="Heebo" pitchFamily="34" charset="-120"/>
              </a:rPr>
              <a:t>Compute Inverse Document Frequency (IDF)</a:t>
            </a:r>
            <a:endParaRPr lang="en-US" sz="1860" dirty="0"/>
          </a:p>
        </p:txBody>
      </p:sp>
      <p:sp>
        <p:nvSpPr>
          <p:cNvPr id="14" name="Shape 11"/>
          <p:cNvSpPr/>
          <p:nvPr/>
        </p:nvSpPr>
        <p:spPr>
          <a:xfrm>
            <a:off x="5282922" y="4672965"/>
            <a:ext cx="8364736" cy="23574"/>
          </a:xfrm>
          <a:prstGeom prst="roundRect">
            <a:avLst>
              <a:gd name="adj" fmla="val 450827"/>
            </a:avLst>
          </a:prstGeom>
          <a:solidFill>
            <a:srgbClr val="552C86"/>
          </a:solidFill>
          <a:ln/>
        </p:spPr>
      </p:sp>
      <p:sp>
        <p:nvSpPr>
          <p:cNvPr id="15" name="Shape 12"/>
          <p:cNvSpPr/>
          <p:nvPr/>
        </p:nvSpPr>
        <p:spPr>
          <a:xfrm>
            <a:off x="864751" y="4818698"/>
            <a:ext cx="6450449" cy="1360884"/>
          </a:xfrm>
          <a:prstGeom prst="roundRect">
            <a:avLst>
              <a:gd name="adj" fmla="val 7809"/>
            </a:avLst>
          </a:prstGeom>
          <a:solidFill>
            <a:srgbClr val="3C136D"/>
          </a:solidFill>
          <a:ln w="7620">
            <a:solidFill>
              <a:srgbClr val="552C86"/>
            </a:solidFill>
            <a:prstDash val="solid"/>
          </a:ln>
        </p:spPr>
      </p:sp>
      <p:sp>
        <p:nvSpPr>
          <p:cNvPr id="16" name="Text 13"/>
          <p:cNvSpPr/>
          <p:nvPr/>
        </p:nvSpPr>
        <p:spPr>
          <a:xfrm>
            <a:off x="1108472" y="5262920"/>
            <a:ext cx="166568" cy="472440"/>
          </a:xfrm>
          <a:prstGeom prst="rect">
            <a:avLst/>
          </a:prstGeom>
          <a:noFill/>
          <a:ln/>
        </p:spPr>
        <p:txBody>
          <a:bodyPr wrap="none" rtlCol="0" anchor="t"/>
          <a:lstStyle/>
          <a:p>
            <a:pPr marL="0" indent="0" algn="ctr">
              <a:lnSpc>
                <a:spcPts val="3719"/>
              </a:lnSpc>
              <a:buNone/>
            </a:pPr>
            <a:r>
              <a:rPr lang="en-US" sz="2325" dirty="0">
                <a:solidFill>
                  <a:srgbClr val="DCD7E5"/>
                </a:solidFill>
                <a:latin typeface="Montserrat" pitchFamily="34" charset="0"/>
                <a:ea typeface="Montserrat" pitchFamily="34" charset="-122"/>
                <a:cs typeface="Montserrat" pitchFamily="34" charset="-120"/>
              </a:rPr>
              <a:t>3</a:t>
            </a:r>
            <a:endParaRPr lang="en-US" sz="2325" dirty="0"/>
          </a:p>
        </p:txBody>
      </p:sp>
      <p:sp>
        <p:nvSpPr>
          <p:cNvPr id="17" name="Text 14"/>
          <p:cNvSpPr/>
          <p:nvPr/>
        </p:nvSpPr>
        <p:spPr>
          <a:xfrm>
            <a:off x="7551301" y="5054798"/>
            <a:ext cx="2952155" cy="369094"/>
          </a:xfrm>
          <a:prstGeom prst="rect">
            <a:avLst/>
          </a:prstGeom>
          <a:noFill/>
          <a:ln/>
        </p:spPr>
        <p:txBody>
          <a:bodyPr wrap="none" rtlCol="0" anchor="t"/>
          <a:lstStyle/>
          <a:p>
            <a:pPr marL="0" indent="0" algn="l">
              <a:lnSpc>
                <a:spcPts val="2906"/>
              </a:lnSpc>
              <a:buNone/>
            </a:pPr>
            <a:r>
              <a:rPr lang="en-US" sz="2325" dirty="0">
                <a:solidFill>
                  <a:srgbClr val="DCD7E5"/>
                </a:solidFill>
                <a:latin typeface="Montserrat" pitchFamily="34" charset="0"/>
                <a:ea typeface="Montserrat" pitchFamily="34" charset="-122"/>
                <a:cs typeface="Montserrat" pitchFamily="34" charset="-120"/>
              </a:rPr>
              <a:t>Step 3</a:t>
            </a:r>
            <a:endParaRPr lang="en-US" sz="2325" dirty="0"/>
          </a:p>
        </p:txBody>
      </p:sp>
      <p:sp>
        <p:nvSpPr>
          <p:cNvPr id="18" name="Text 15"/>
          <p:cNvSpPr/>
          <p:nvPr/>
        </p:nvSpPr>
        <p:spPr>
          <a:xfrm>
            <a:off x="7551301" y="5565577"/>
            <a:ext cx="3392329" cy="377904"/>
          </a:xfrm>
          <a:prstGeom prst="rect">
            <a:avLst/>
          </a:prstGeom>
          <a:noFill/>
          <a:ln/>
        </p:spPr>
        <p:txBody>
          <a:bodyPr wrap="none" rtlCol="0" anchor="t"/>
          <a:lstStyle/>
          <a:p>
            <a:pPr marL="0" indent="0" algn="l">
              <a:lnSpc>
                <a:spcPts val="2975"/>
              </a:lnSpc>
              <a:buNone/>
            </a:pPr>
            <a:r>
              <a:rPr lang="en-US" sz="1860" dirty="0">
                <a:solidFill>
                  <a:srgbClr val="DCD7E5"/>
                </a:solidFill>
                <a:latin typeface="Heebo" pitchFamily="34" charset="0"/>
                <a:ea typeface="Heebo" pitchFamily="34" charset="-122"/>
                <a:cs typeface="Heebo" pitchFamily="34" charset="-120"/>
              </a:rPr>
              <a:t>Multiply TF and IDF to get TF-IDF</a:t>
            </a:r>
            <a:endParaRPr lang="en-US" sz="1860" dirty="0"/>
          </a:p>
        </p:txBody>
      </p:sp>
      <p:sp>
        <p:nvSpPr>
          <p:cNvPr id="19" name="Text 16"/>
          <p:cNvSpPr/>
          <p:nvPr/>
        </p:nvSpPr>
        <p:spPr>
          <a:xfrm>
            <a:off x="864751" y="6445210"/>
            <a:ext cx="12900898" cy="1133713"/>
          </a:xfrm>
          <a:prstGeom prst="rect">
            <a:avLst/>
          </a:prstGeom>
          <a:noFill/>
          <a:ln/>
        </p:spPr>
        <p:txBody>
          <a:bodyPr wrap="square" rtlCol="0" anchor="t"/>
          <a:lstStyle/>
          <a:p>
            <a:pPr marL="0" indent="0">
              <a:lnSpc>
                <a:spcPts val="2975"/>
              </a:lnSpc>
              <a:buNone/>
            </a:pPr>
            <a:r>
              <a:rPr lang="en-US" sz="1860" dirty="0">
                <a:solidFill>
                  <a:srgbClr val="DCD7E5"/>
                </a:solidFill>
                <a:latin typeface="Heebo" pitchFamily="34" charset="0"/>
                <a:ea typeface="Heebo" pitchFamily="34" charset="-122"/>
                <a:cs typeface="Heebo" pitchFamily="34" charset="-120"/>
              </a:rPr>
              <a:t>TF-IDF is a more sophisticated feature extraction technique compared to Bag of Words. It not only considers how frequently a term appears in a document, but also how rare or important that term is across the entire corpus. This helps identify the most informative and discriminative features for text classification tasks.</a:t>
            </a:r>
            <a:endParaRPr lang="en-US" sz="1860" dirty="0"/>
          </a:p>
        </p:txBody>
      </p:sp>
      <p:pic>
        <p:nvPicPr>
          <p:cNvPr id="2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351359"/>
            <a:ext cx="7308533"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TF-IDF Implementation</a:t>
            </a:r>
            <a:endParaRPr lang="en-US" sz="4860" dirty="0"/>
          </a:p>
        </p:txBody>
      </p:sp>
      <p:sp>
        <p:nvSpPr>
          <p:cNvPr id="5" name="Text 2"/>
          <p:cNvSpPr/>
          <p:nvPr/>
        </p:nvSpPr>
        <p:spPr>
          <a:xfrm>
            <a:off x="864037" y="2739985"/>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Steps</a:t>
            </a:r>
            <a:endParaRPr lang="en-US" sz="2430" dirty="0"/>
          </a:p>
        </p:txBody>
      </p:sp>
      <p:sp>
        <p:nvSpPr>
          <p:cNvPr id="6" name="Text 3"/>
          <p:cNvSpPr/>
          <p:nvPr/>
        </p:nvSpPr>
        <p:spPr>
          <a:xfrm>
            <a:off x="1258967" y="3372564"/>
            <a:ext cx="3503890"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dirty="0">
                <a:solidFill>
                  <a:srgbClr val="DCD7E5"/>
                </a:solidFill>
                <a:latin typeface="Heebo" pitchFamily="34" charset="0"/>
                <a:ea typeface="Heebo" pitchFamily="34" charset="-122"/>
                <a:cs typeface="Heebo" pitchFamily="34" charset="-120"/>
              </a:rPr>
              <a:t>Preprocess text (same as Bag-of-Words)</a:t>
            </a:r>
            <a:endParaRPr lang="en-US" sz="1944" dirty="0"/>
          </a:p>
        </p:txBody>
      </p:sp>
      <p:sp>
        <p:nvSpPr>
          <p:cNvPr id="7" name="Text 4"/>
          <p:cNvSpPr/>
          <p:nvPr/>
        </p:nvSpPr>
        <p:spPr>
          <a:xfrm>
            <a:off x="1258967" y="4248983"/>
            <a:ext cx="3503890"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dirty="0">
                <a:solidFill>
                  <a:srgbClr val="DCD7E5"/>
                </a:solidFill>
                <a:latin typeface="Heebo" pitchFamily="34" charset="0"/>
                <a:ea typeface="Heebo" pitchFamily="34" charset="-122"/>
                <a:cs typeface="Heebo" pitchFamily="34" charset="-120"/>
              </a:rPr>
              <a:t>Calculate term frequency (TF) for each word in each document</a:t>
            </a:r>
            <a:endParaRPr lang="en-US" sz="1944" dirty="0"/>
          </a:p>
        </p:txBody>
      </p:sp>
      <p:sp>
        <p:nvSpPr>
          <p:cNvPr id="8" name="Text 5"/>
          <p:cNvSpPr/>
          <p:nvPr/>
        </p:nvSpPr>
        <p:spPr>
          <a:xfrm>
            <a:off x="1258967" y="5551798"/>
            <a:ext cx="3503890" cy="1185086"/>
          </a:xfrm>
          <a:prstGeom prst="rect">
            <a:avLst/>
          </a:prstGeom>
          <a:noFill/>
          <a:ln/>
        </p:spPr>
        <p:txBody>
          <a:bodyPr wrap="square" rtlCol="0" anchor="t"/>
          <a:lstStyle/>
          <a:p>
            <a:pPr marL="342900" indent="-342900" algn="l">
              <a:lnSpc>
                <a:spcPts val="3110"/>
              </a:lnSpc>
              <a:buSzPct val="100000"/>
              <a:buFont typeface="+mj-lt"/>
              <a:buAutoNum type="arabicPeriod" startAt="3"/>
            </a:pPr>
            <a:r>
              <a:rPr lang="en-US" sz="1944" dirty="0">
                <a:solidFill>
                  <a:srgbClr val="DCD7E5"/>
                </a:solidFill>
                <a:latin typeface="Heebo" pitchFamily="34" charset="0"/>
                <a:ea typeface="Heebo" pitchFamily="34" charset="-122"/>
                <a:cs typeface="Heebo" pitchFamily="34" charset="-120"/>
              </a:rPr>
              <a:t>Calculate inverse document frequency (IDF) for each word</a:t>
            </a:r>
            <a:endParaRPr lang="en-US" sz="1944" dirty="0"/>
          </a:p>
        </p:txBody>
      </p:sp>
      <p:sp>
        <p:nvSpPr>
          <p:cNvPr id="9" name="Text 6"/>
          <p:cNvSpPr/>
          <p:nvPr/>
        </p:nvSpPr>
        <p:spPr>
          <a:xfrm>
            <a:off x="1258967" y="6791921"/>
            <a:ext cx="3503890" cy="790099"/>
          </a:xfrm>
          <a:prstGeom prst="rect">
            <a:avLst/>
          </a:prstGeom>
          <a:noFill/>
          <a:ln/>
        </p:spPr>
        <p:txBody>
          <a:bodyPr wrap="square" rtlCol="0" anchor="t"/>
          <a:lstStyle/>
          <a:p>
            <a:pPr marL="342900" indent="-342900" algn="l">
              <a:lnSpc>
                <a:spcPts val="3110"/>
              </a:lnSpc>
              <a:buSzPct val="100000"/>
              <a:buFont typeface="+mj-lt"/>
              <a:buAutoNum type="arabicPeriod" startAt="4"/>
            </a:pPr>
            <a:r>
              <a:rPr lang="en-US" sz="1944" dirty="0">
                <a:solidFill>
                  <a:srgbClr val="DCD7E5"/>
                </a:solidFill>
                <a:latin typeface="Heebo" pitchFamily="34" charset="0"/>
                <a:ea typeface="Heebo" pitchFamily="34" charset="-122"/>
                <a:cs typeface="Heebo" pitchFamily="34" charset="-120"/>
              </a:rPr>
              <a:t>Multiply TF and IDF to get the final TF-IDF score</a:t>
            </a:r>
            <a:endParaRPr lang="en-US" sz="1944" dirty="0"/>
          </a:p>
        </p:txBody>
      </p:sp>
      <p:sp>
        <p:nvSpPr>
          <p:cNvPr id="10" name="Text 7"/>
          <p:cNvSpPr/>
          <p:nvPr/>
        </p:nvSpPr>
        <p:spPr>
          <a:xfrm>
            <a:off x="5372695" y="2739985"/>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Libraries</a:t>
            </a:r>
            <a:endParaRPr lang="en-US" sz="2430" dirty="0"/>
          </a:p>
        </p:txBody>
      </p:sp>
      <p:sp>
        <p:nvSpPr>
          <p:cNvPr id="11" name="Text 8"/>
          <p:cNvSpPr/>
          <p:nvPr/>
        </p:nvSpPr>
        <p:spPr>
          <a:xfrm>
            <a:off x="5372695" y="3372564"/>
            <a:ext cx="3898821"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TfidfVectorizer in scikit-learn, TfidfTransformer in NLTK, and tfidf() in R's tidytext package.</a:t>
            </a:r>
            <a:endParaRPr lang="en-US" sz="1944" dirty="0"/>
          </a:p>
        </p:txBody>
      </p:sp>
      <p:sp>
        <p:nvSpPr>
          <p:cNvPr id="12" name="Text 9"/>
          <p:cNvSpPr/>
          <p:nvPr/>
        </p:nvSpPr>
        <p:spPr>
          <a:xfrm>
            <a:off x="9881354" y="2739985"/>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Advantages</a:t>
            </a:r>
            <a:endParaRPr lang="en-US" sz="2430" dirty="0"/>
          </a:p>
        </p:txBody>
      </p:sp>
      <p:sp>
        <p:nvSpPr>
          <p:cNvPr id="13" name="Text 10"/>
          <p:cNvSpPr/>
          <p:nvPr/>
        </p:nvSpPr>
        <p:spPr>
          <a:xfrm>
            <a:off x="9881354" y="3372564"/>
            <a:ext cx="4410379" cy="2179234"/>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Captures semantic importance of words, works well for many text mining tasks, and is less sensitive to vocabulary differences.</a:t>
            </a:r>
            <a:endParaRPr lang="en-US" sz="1944"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337695" y="813303"/>
            <a:ext cx="6379194"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TF-IDF Examples</a:t>
            </a:r>
            <a:endParaRPr lang="en-US" sz="486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4100" name="Picture 4" descr="TF IDF | Padhai Time">
            <a:extLst>
              <a:ext uri="{FF2B5EF4-FFF2-40B4-BE49-F238E27FC236}">
                <a16:creationId xmlns:a16="http://schemas.microsoft.com/office/drawing/2014/main" id="{64167404-9A57-48CD-BE27-5B21DF0FF8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7384" y="304801"/>
            <a:ext cx="6473091" cy="31157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F-IDF : A visual explainer and Python Implementation on Presidential  Inauguration Speeches | by Anupama Garla | Towards Data Science">
            <a:extLst>
              <a:ext uri="{FF2B5EF4-FFF2-40B4-BE49-F238E27FC236}">
                <a16:creationId xmlns:a16="http://schemas.microsoft.com/office/drawing/2014/main" id="{E0D8FF35-A8E6-471D-AE06-44CFFA281E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52" t="6859" r="5098" b="3841"/>
          <a:stretch/>
        </p:blipFill>
        <p:spPr bwMode="auto">
          <a:xfrm>
            <a:off x="337695" y="2630311"/>
            <a:ext cx="7191994" cy="538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74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12294"/>
            <a:ext cx="129023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Advantages and Limitations of BoW and TF-IDF</a:t>
            </a:r>
            <a:endParaRPr lang="en-US" sz="4860" dirty="0"/>
          </a:p>
        </p:txBody>
      </p:sp>
      <p:pic>
        <p:nvPicPr>
          <p:cNvPr id="5" name="Image 1" descr="preencoded.png"/>
          <p:cNvPicPr>
            <a:picLocks noChangeAspect="1"/>
          </p:cNvPicPr>
          <p:nvPr/>
        </p:nvPicPr>
        <p:blipFill>
          <a:blip r:embed="rId4"/>
          <a:stretch>
            <a:fillRect/>
          </a:stretch>
        </p:blipFill>
        <p:spPr>
          <a:xfrm>
            <a:off x="864037" y="3249097"/>
            <a:ext cx="617220" cy="617220"/>
          </a:xfrm>
          <a:prstGeom prst="rect">
            <a:avLst/>
          </a:prstGeom>
        </p:spPr>
      </p:pic>
      <p:sp>
        <p:nvSpPr>
          <p:cNvPr id="6" name="Text 2"/>
          <p:cNvSpPr/>
          <p:nvPr/>
        </p:nvSpPr>
        <p:spPr>
          <a:xfrm>
            <a:off x="864037" y="4113133"/>
            <a:ext cx="3086100"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Advantages</a:t>
            </a:r>
            <a:endParaRPr lang="en-US" sz="2430" dirty="0"/>
          </a:p>
        </p:txBody>
      </p:sp>
      <p:sp>
        <p:nvSpPr>
          <p:cNvPr id="7" name="Text 3"/>
          <p:cNvSpPr/>
          <p:nvPr/>
        </p:nvSpPr>
        <p:spPr>
          <a:xfrm>
            <a:off x="864037" y="4647009"/>
            <a:ext cx="4053840"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BoW and TF-IDF are simple to implement, computationally efficient, and can capture important features in text. They are effective for many text classification tasks.</a:t>
            </a:r>
            <a:endParaRPr lang="en-US" sz="1944" dirty="0"/>
          </a:p>
        </p:txBody>
      </p:sp>
      <p:pic>
        <p:nvPicPr>
          <p:cNvPr id="8" name="Image 2" descr="preencoded.png"/>
          <p:cNvPicPr>
            <a:picLocks noChangeAspect="1"/>
          </p:cNvPicPr>
          <p:nvPr/>
        </p:nvPicPr>
        <p:blipFill>
          <a:blip r:embed="rId5"/>
          <a:stretch>
            <a:fillRect/>
          </a:stretch>
        </p:blipFill>
        <p:spPr>
          <a:xfrm>
            <a:off x="5288161" y="3249097"/>
            <a:ext cx="617220" cy="617220"/>
          </a:xfrm>
          <a:prstGeom prst="rect">
            <a:avLst/>
          </a:prstGeom>
        </p:spPr>
      </p:pic>
      <p:sp>
        <p:nvSpPr>
          <p:cNvPr id="9" name="Text 4"/>
          <p:cNvSpPr/>
          <p:nvPr/>
        </p:nvSpPr>
        <p:spPr>
          <a:xfrm>
            <a:off x="5288161" y="4113133"/>
            <a:ext cx="3086100"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Limitations</a:t>
            </a:r>
            <a:endParaRPr lang="en-US" sz="2430" dirty="0"/>
          </a:p>
        </p:txBody>
      </p:sp>
      <p:sp>
        <p:nvSpPr>
          <p:cNvPr id="10" name="Text 5"/>
          <p:cNvSpPr/>
          <p:nvPr/>
        </p:nvSpPr>
        <p:spPr>
          <a:xfrm>
            <a:off x="5288161" y="4647009"/>
            <a:ext cx="4053959"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They do not capture semantic relationships or the order of words. BoW ignores word frequencies while TF-IDF can be sensitive to rare words.</a:t>
            </a:r>
            <a:endParaRPr lang="en-US" sz="1944" dirty="0"/>
          </a:p>
        </p:txBody>
      </p:sp>
      <p:pic>
        <p:nvPicPr>
          <p:cNvPr id="11" name="Image 3" descr="preencoded.png"/>
          <p:cNvPicPr>
            <a:picLocks noChangeAspect="1"/>
          </p:cNvPicPr>
          <p:nvPr/>
        </p:nvPicPr>
        <p:blipFill>
          <a:blip r:embed="rId6"/>
          <a:stretch>
            <a:fillRect/>
          </a:stretch>
        </p:blipFill>
        <p:spPr>
          <a:xfrm>
            <a:off x="9712404" y="3249097"/>
            <a:ext cx="617220" cy="617220"/>
          </a:xfrm>
          <a:prstGeom prst="rect">
            <a:avLst/>
          </a:prstGeom>
        </p:spPr>
      </p:pic>
      <p:sp>
        <p:nvSpPr>
          <p:cNvPr id="12" name="Text 6"/>
          <p:cNvSpPr/>
          <p:nvPr/>
        </p:nvSpPr>
        <p:spPr>
          <a:xfrm>
            <a:off x="9712404" y="4113133"/>
            <a:ext cx="3086100"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Context Sensitivity</a:t>
            </a:r>
            <a:endParaRPr lang="en-US" sz="2430" dirty="0"/>
          </a:p>
        </p:txBody>
      </p:sp>
      <p:sp>
        <p:nvSpPr>
          <p:cNvPr id="13" name="Text 7"/>
          <p:cNvSpPr/>
          <p:nvPr/>
        </p:nvSpPr>
        <p:spPr>
          <a:xfrm>
            <a:off x="9712404" y="4647009"/>
            <a:ext cx="4053959" cy="2370296"/>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BoW and TF-IDF are context-agnostic, meaning they do not consider the broader context or meaning of words. This can limit their performance on tasks requiring deeper language understanding.</a:t>
            </a:r>
            <a:endParaRPr lang="en-US" sz="1944"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36637"/>
          </a:xfrm>
          <a:prstGeom prst="rect">
            <a:avLst/>
          </a:prstGeom>
          <a:solidFill>
            <a:srgbClr val="0D0A2C">
              <a:alpha val="75000"/>
            </a:srgbClr>
          </a:solidFill>
          <a:ln/>
        </p:spPr>
      </p:sp>
      <p:sp>
        <p:nvSpPr>
          <p:cNvPr id="4" name="Text 1"/>
          <p:cNvSpPr/>
          <p:nvPr/>
        </p:nvSpPr>
        <p:spPr>
          <a:xfrm>
            <a:off x="1226106" y="613053"/>
            <a:ext cx="8838486" cy="696635"/>
          </a:xfrm>
          <a:prstGeom prst="rect">
            <a:avLst/>
          </a:prstGeom>
          <a:noFill/>
          <a:ln/>
        </p:spPr>
        <p:txBody>
          <a:bodyPr wrap="none" rtlCol="0" anchor="t"/>
          <a:lstStyle/>
          <a:p>
            <a:pPr marL="0" indent="0">
              <a:lnSpc>
                <a:spcPts val="5486"/>
              </a:lnSpc>
              <a:buNone/>
            </a:pPr>
            <a:r>
              <a:rPr lang="en-US" sz="4389" dirty="0">
                <a:solidFill>
                  <a:srgbClr val="F2F0F4"/>
                </a:solidFill>
                <a:latin typeface="Montserrat" pitchFamily="34" charset="0"/>
                <a:ea typeface="Montserrat" pitchFamily="34" charset="-122"/>
                <a:cs typeface="Montserrat" pitchFamily="34" charset="-120"/>
              </a:rPr>
              <a:t>Comparison of BoW and TF-IDF</a:t>
            </a:r>
            <a:endParaRPr lang="en-US" sz="4389" dirty="0"/>
          </a:p>
        </p:txBody>
      </p:sp>
      <p:pic>
        <p:nvPicPr>
          <p:cNvPr id="5" name="Image 1" descr="preencoded.png"/>
          <p:cNvPicPr>
            <a:picLocks noChangeAspect="1"/>
          </p:cNvPicPr>
          <p:nvPr/>
        </p:nvPicPr>
        <p:blipFill>
          <a:blip r:embed="rId4"/>
          <a:stretch>
            <a:fillRect/>
          </a:stretch>
        </p:blipFill>
        <p:spPr>
          <a:xfrm>
            <a:off x="1226106" y="1755458"/>
            <a:ext cx="3836432" cy="2371011"/>
          </a:xfrm>
          <a:prstGeom prst="rect">
            <a:avLst/>
          </a:prstGeom>
        </p:spPr>
      </p:pic>
      <p:sp>
        <p:nvSpPr>
          <p:cNvPr id="6" name="Text 2"/>
          <p:cNvSpPr/>
          <p:nvPr/>
        </p:nvSpPr>
        <p:spPr>
          <a:xfrm>
            <a:off x="1226106" y="4405074"/>
            <a:ext cx="2823210" cy="348377"/>
          </a:xfrm>
          <a:prstGeom prst="rect">
            <a:avLst/>
          </a:prstGeom>
          <a:noFill/>
          <a:ln/>
        </p:spPr>
        <p:txBody>
          <a:bodyPr wrap="none" rtlCol="0" anchor="t"/>
          <a:lstStyle/>
          <a:p>
            <a:pPr marL="0" indent="0" algn="l">
              <a:lnSpc>
                <a:spcPts val="2743"/>
              </a:lnSpc>
              <a:buNone/>
            </a:pPr>
            <a:r>
              <a:rPr lang="en-US" sz="2194" dirty="0">
                <a:solidFill>
                  <a:srgbClr val="DCD7E5"/>
                </a:solidFill>
                <a:latin typeface="Montserrat" pitchFamily="34" charset="0"/>
                <a:ea typeface="Montserrat" pitchFamily="34" charset="-122"/>
                <a:cs typeface="Montserrat" pitchFamily="34" charset="-120"/>
              </a:rPr>
              <a:t>Bag of Words (BoW)</a:t>
            </a:r>
            <a:endParaRPr lang="en-US" sz="2194" dirty="0"/>
          </a:p>
        </p:txBody>
      </p:sp>
      <p:sp>
        <p:nvSpPr>
          <p:cNvPr id="7" name="Text 3"/>
          <p:cNvSpPr/>
          <p:nvPr/>
        </p:nvSpPr>
        <p:spPr>
          <a:xfrm>
            <a:off x="1226106" y="4887158"/>
            <a:ext cx="3836432" cy="2139553"/>
          </a:xfrm>
          <a:prstGeom prst="rect">
            <a:avLst/>
          </a:prstGeom>
          <a:noFill/>
          <a:ln/>
        </p:spPr>
        <p:txBody>
          <a:bodyPr wrap="square" rtlCol="0" anchor="t"/>
          <a:lstStyle/>
          <a:p>
            <a:pPr marL="0" indent="0" algn="l">
              <a:lnSpc>
                <a:spcPts val="2809"/>
              </a:lnSpc>
              <a:buNone/>
            </a:pPr>
            <a:r>
              <a:rPr lang="en-US" sz="1755" dirty="0">
                <a:solidFill>
                  <a:srgbClr val="DCD7E5"/>
                </a:solidFill>
                <a:latin typeface="Heebo" pitchFamily="34" charset="0"/>
                <a:ea typeface="Heebo" pitchFamily="34" charset="-122"/>
                <a:cs typeface="Heebo" pitchFamily="34" charset="-120"/>
              </a:rPr>
              <a:t>BoW is a simple and efficient method that counts the frequency of each word in a document, ignoring grammar and word order. It captures the essence of a document but loses contextual information.</a:t>
            </a:r>
            <a:endParaRPr lang="en-US" sz="1755" dirty="0"/>
          </a:p>
        </p:txBody>
      </p:sp>
      <p:pic>
        <p:nvPicPr>
          <p:cNvPr id="8" name="Image 2" descr="preencoded.png"/>
          <p:cNvPicPr>
            <a:picLocks noChangeAspect="1"/>
          </p:cNvPicPr>
          <p:nvPr/>
        </p:nvPicPr>
        <p:blipFill>
          <a:blip r:embed="rId5"/>
          <a:stretch>
            <a:fillRect/>
          </a:stretch>
        </p:blipFill>
        <p:spPr>
          <a:xfrm>
            <a:off x="5396865" y="1755458"/>
            <a:ext cx="3836551" cy="2371130"/>
          </a:xfrm>
          <a:prstGeom prst="rect">
            <a:avLst/>
          </a:prstGeom>
        </p:spPr>
      </p:pic>
      <p:sp>
        <p:nvSpPr>
          <p:cNvPr id="9" name="Text 4"/>
          <p:cNvSpPr/>
          <p:nvPr/>
        </p:nvSpPr>
        <p:spPr>
          <a:xfrm>
            <a:off x="5396865" y="4405193"/>
            <a:ext cx="3836551" cy="1045131"/>
          </a:xfrm>
          <a:prstGeom prst="rect">
            <a:avLst/>
          </a:prstGeom>
          <a:noFill/>
          <a:ln/>
        </p:spPr>
        <p:txBody>
          <a:bodyPr wrap="square" rtlCol="0" anchor="t"/>
          <a:lstStyle/>
          <a:p>
            <a:pPr marL="0" indent="0" algn="l">
              <a:lnSpc>
                <a:spcPts val="2743"/>
              </a:lnSpc>
              <a:buNone/>
            </a:pPr>
            <a:r>
              <a:rPr lang="en-US" sz="2194" dirty="0">
                <a:solidFill>
                  <a:srgbClr val="DCD7E5"/>
                </a:solidFill>
                <a:latin typeface="Montserrat" pitchFamily="34" charset="0"/>
                <a:ea typeface="Montserrat" pitchFamily="34" charset="-122"/>
                <a:cs typeface="Montserrat" pitchFamily="34" charset="-120"/>
              </a:rPr>
              <a:t>Term Frequency-Inverse Document Frequency (TF-IDF)</a:t>
            </a:r>
            <a:endParaRPr lang="en-US" sz="2194" dirty="0"/>
          </a:p>
        </p:txBody>
      </p:sp>
      <p:sp>
        <p:nvSpPr>
          <p:cNvPr id="10" name="Text 5"/>
          <p:cNvSpPr/>
          <p:nvPr/>
        </p:nvSpPr>
        <p:spPr>
          <a:xfrm>
            <a:off x="5396865" y="5584031"/>
            <a:ext cx="3836551" cy="2139553"/>
          </a:xfrm>
          <a:prstGeom prst="rect">
            <a:avLst/>
          </a:prstGeom>
          <a:noFill/>
          <a:ln/>
        </p:spPr>
        <p:txBody>
          <a:bodyPr wrap="square" rtlCol="0" anchor="t"/>
          <a:lstStyle/>
          <a:p>
            <a:pPr marL="0" indent="0" algn="l">
              <a:lnSpc>
                <a:spcPts val="2809"/>
              </a:lnSpc>
              <a:buNone/>
            </a:pPr>
            <a:r>
              <a:rPr lang="en-US" sz="1755" dirty="0">
                <a:solidFill>
                  <a:srgbClr val="DCD7E5"/>
                </a:solidFill>
                <a:latin typeface="Heebo" pitchFamily="34" charset="0"/>
                <a:ea typeface="Heebo" pitchFamily="34" charset="-122"/>
                <a:cs typeface="Heebo" pitchFamily="34" charset="-120"/>
              </a:rPr>
              <a:t>TF-IDF enhances BoW by weighing each word based on its importance in the document and its rarity in the overall corpus. This captures more semantic meaning and better distinguishes important words.</a:t>
            </a:r>
            <a:endParaRPr lang="en-US" sz="1755" dirty="0"/>
          </a:p>
        </p:txBody>
      </p:sp>
      <p:pic>
        <p:nvPicPr>
          <p:cNvPr id="11" name="Image 3" descr="preencoded.png"/>
          <p:cNvPicPr>
            <a:picLocks noChangeAspect="1"/>
          </p:cNvPicPr>
          <p:nvPr/>
        </p:nvPicPr>
        <p:blipFill>
          <a:blip r:embed="rId6"/>
          <a:stretch>
            <a:fillRect/>
          </a:stretch>
        </p:blipFill>
        <p:spPr>
          <a:xfrm>
            <a:off x="9567743" y="1755458"/>
            <a:ext cx="3836551" cy="2371130"/>
          </a:xfrm>
          <a:prstGeom prst="rect">
            <a:avLst/>
          </a:prstGeom>
        </p:spPr>
      </p:pic>
      <p:sp>
        <p:nvSpPr>
          <p:cNvPr id="12" name="Text 6"/>
          <p:cNvSpPr/>
          <p:nvPr/>
        </p:nvSpPr>
        <p:spPr>
          <a:xfrm>
            <a:off x="9567743" y="4405193"/>
            <a:ext cx="2786777" cy="348377"/>
          </a:xfrm>
          <a:prstGeom prst="rect">
            <a:avLst/>
          </a:prstGeom>
          <a:noFill/>
          <a:ln/>
        </p:spPr>
        <p:txBody>
          <a:bodyPr wrap="none" rtlCol="0" anchor="t"/>
          <a:lstStyle/>
          <a:p>
            <a:pPr marL="0" indent="0" algn="l">
              <a:lnSpc>
                <a:spcPts val="2743"/>
              </a:lnSpc>
              <a:buNone/>
            </a:pPr>
            <a:r>
              <a:rPr lang="en-US" sz="2194" dirty="0">
                <a:solidFill>
                  <a:srgbClr val="DCD7E5"/>
                </a:solidFill>
                <a:latin typeface="Montserrat" pitchFamily="34" charset="0"/>
                <a:ea typeface="Montserrat" pitchFamily="34" charset="-122"/>
                <a:cs typeface="Montserrat" pitchFamily="34" charset="-120"/>
              </a:rPr>
              <a:t>Key Differences</a:t>
            </a:r>
            <a:endParaRPr lang="en-US" sz="2194" dirty="0"/>
          </a:p>
        </p:txBody>
      </p:sp>
      <p:sp>
        <p:nvSpPr>
          <p:cNvPr id="13" name="Text 7"/>
          <p:cNvSpPr/>
          <p:nvPr/>
        </p:nvSpPr>
        <p:spPr>
          <a:xfrm>
            <a:off x="9567743" y="4887278"/>
            <a:ext cx="3836551" cy="2139553"/>
          </a:xfrm>
          <a:prstGeom prst="rect">
            <a:avLst/>
          </a:prstGeom>
          <a:noFill/>
          <a:ln/>
        </p:spPr>
        <p:txBody>
          <a:bodyPr wrap="square" rtlCol="0" anchor="t"/>
          <a:lstStyle/>
          <a:p>
            <a:pPr marL="0" indent="0" algn="l">
              <a:lnSpc>
                <a:spcPts val="2809"/>
              </a:lnSpc>
              <a:buNone/>
            </a:pPr>
            <a:r>
              <a:rPr lang="en-US" sz="1755" dirty="0">
                <a:solidFill>
                  <a:srgbClr val="DCD7E5"/>
                </a:solidFill>
                <a:latin typeface="Heebo" pitchFamily="34" charset="0"/>
                <a:ea typeface="Heebo" pitchFamily="34" charset="-122"/>
                <a:cs typeface="Heebo" pitchFamily="34" charset="-120"/>
              </a:rPr>
              <a:t>BoW is easier to implement but TF-IDF generally performs better on text classification tasks by identifying more relevant features. The choice depends on the complexity of the problem and available computational resources.</a:t>
            </a:r>
            <a:endParaRPr lang="en-US" sz="1755"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602700"/>
            <a:ext cx="6172200"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Sample Activities</a:t>
            </a:r>
            <a:endParaRPr lang="en-US" sz="4860" dirty="0"/>
          </a:p>
        </p:txBody>
      </p:sp>
      <p:pic>
        <p:nvPicPr>
          <p:cNvPr id="5" name="Image 1" descr="preencoded.png"/>
          <p:cNvPicPr>
            <a:picLocks noChangeAspect="1"/>
          </p:cNvPicPr>
          <p:nvPr/>
        </p:nvPicPr>
        <p:blipFill>
          <a:blip r:embed="rId4"/>
          <a:stretch>
            <a:fillRect/>
          </a:stretch>
        </p:blipFill>
        <p:spPr>
          <a:xfrm>
            <a:off x="864037" y="2867978"/>
            <a:ext cx="617220" cy="617220"/>
          </a:xfrm>
          <a:prstGeom prst="rect">
            <a:avLst/>
          </a:prstGeom>
        </p:spPr>
      </p:pic>
      <p:sp>
        <p:nvSpPr>
          <p:cNvPr id="6" name="Text 2"/>
          <p:cNvSpPr/>
          <p:nvPr/>
        </p:nvSpPr>
        <p:spPr>
          <a:xfrm>
            <a:off x="864037" y="3732014"/>
            <a:ext cx="2947868"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Text Processing</a:t>
            </a:r>
            <a:endParaRPr lang="en-US" sz="2430" dirty="0"/>
          </a:p>
        </p:txBody>
      </p:sp>
      <p:sp>
        <p:nvSpPr>
          <p:cNvPr id="7" name="Text 3"/>
          <p:cNvSpPr/>
          <p:nvPr/>
        </p:nvSpPr>
        <p:spPr>
          <a:xfrm>
            <a:off x="864037" y="4265890"/>
            <a:ext cx="2947868"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Implement Bag-of-Words and TF-IDF on a real-world text dataset, and compare their performance on a text classification task.</a:t>
            </a:r>
            <a:endParaRPr lang="en-US" sz="1944" dirty="0"/>
          </a:p>
        </p:txBody>
      </p:sp>
      <p:pic>
        <p:nvPicPr>
          <p:cNvPr id="8" name="Image 2" descr="preencoded.png"/>
          <p:cNvPicPr>
            <a:picLocks noChangeAspect="1"/>
          </p:cNvPicPr>
          <p:nvPr/>
        </p:nvPicPr>
        <p:blipFill>
          <a:blip r:embed="rId5"/>
          <a:stretch>
            <a:fillRect/>
          </a:stretch>
        </p:blipFill>
        <p:spPr>
          <a:xfrm>
            <a:off x="4182189" y="2867978"/>
            <a:ext cx="617220" cy="617220"/>
          </a:xfrm>
          <a:prstGeom prst="rect">
            <a:avLst/>
          </a:prstGeom>
        </p:spPr>
      </p:pic>
      <p:sp>
        <p:nvSpPr>
          <p:cNvPr id="9" name="Text 4"/>
          <p:cNvSpPr/>
          <p:nvPr/>
        </p:nvSpPr>
        <p:spPr>
          <a:xfrm>
            <a:off x="4182189" y="3732014"/>
            <a:ext cx="2947868" cy="385763"/>
          </a:xfrm>
          <a:prstGeom prst="rect">
            <a:avLst/>
          </a:prstGeom>
          <a:noFill/>
          <a:ln/>
        </p:spPr>
        <p:txBody>
          <a:bodyPr wrap="non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Data Visualization</a:t>
            </a:r>
            <a:endParaRPr lang="en-US" sz="2430" dirty="0"/>
          </a:p>
        </p:txBody>
      </p:sp>
      <p:sp>
        <p:nvSpPr>
          <p:cNvPr id="10" name="Text 5"/>
          <p:cNvSpPr/>
          <p:nvPr/>
        </p:nvSpPr>
        <p:spPr>
          <a:xfrm>
            <a:off x="4182189" y="4265890"/>
            <a:ext cx="2947868"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Visualize and interpret the output of Bag-of-Words and TF-IDF, such as word clouds and document similarity matrices.</a:t>
            </a:r>
            <a:endParaRPr lang="en-US" sz="1944" dirty="0"/>
          </a:p>
        </p:txBody>
      </p:sp>
      <p:pic>
        <p:nvPicPr>
          <p:cNvPr id="11" name="Image 3" descr="preencoded.png"/>
          <p:cNvPicPr>
            <a:picLocks noChangeAspect="1"/>
          </p:cNvPicPr>
          <p:nvPr/>
        </p:nvPicPr>
        <p:blipFill>
          <a:blip r:embed="rId6"/>
          <a:stretch>
            <a:fillRect/>
          </a:stretch>
        </p:blipFill>
        <p:spPr>
          <a:xfrm>
            <a:off x="7500342" y="2867978"/>
            <a:ext cx="617220" cy="617220"/>
          </a:xfrm>
          <a:prstGeom prst="rect">
            <a:avLst/>
          </a:prstGeom>
        </p:spPr>
      </p:pic>
      <p:sp>
        <p:nvSpPr>
          <p:cNvPr id="12" name="Text 6"/>
          <p:cNvSpPr/>
          <p:nvPr/>
        </p:nvSpPr>
        <p:spPr>
          <a:xfrm>
            <a:off x="7500342" y="3732014"/>
            <a:ext cx="2797049" cy="771525"/>
          </a:xfrm>
          <a:prstGeom prst="rect">
            <a:avLst/>
          </a:prstGeom>
          <a:noFill/>
          <a:ln/>
        </p:spPr>
        <p:txBody>
          <a:bodyPr wrap="squar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Collaborative Learning</a:t>
            </a:r>
            <a:endParaRPr lang="en-US" sz="2430" dirty="0"/>
          </a:p>
        </p:txBody>
      </p:sp>
      <p:sp>
        <p:nvSpPr>
          <p:cNvPr id="13" name="Text 7"/>
          <p:cNvSpPr/>
          <p:nvPr/>
        </p:nvSpPr>
        <p:spPr>
          <a:xfrm>
            <a:off x="7500342" y="4651653"/>
            <a:ext cx="3243858" cy="2144002"/>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Discuss the strengths, weaknesses, and use cases of Bag-of-Words and TF-IDF in a group setting, and share insights.</a:t>
            </a:r>
            <a:endParaRPr lang="en-US" sz="1944" dirty="0"/>
          </a:p>
        </p:txBody>
      </p:sp>
      <p:pic>
        <p:nvPicPr>
          <p:cNvPr id="14" name="Image 4" descr="preencoded.png"/>
          <p:cNvPicPr>
            <a:picLocks noChangeAspect="1"/>
          </p:cNvPicPr>
          <p:nvPr/>
        </p:nvPicPr>
        <p:blipFill>
          <a:blip r:embed="rId7"/>
          <a:stretch>
            <a:fillRect/>
          </a:stretch>
        </p:blipFill>
        <p:spPr>
          <a:xfrm>
            <a:off x="11037960" y="2885286"/>
            <a:ext cx="617220" cy="617220"/>
          </a:xfrm>
          <a:prstGeom prst="rect">
            <a:avLst/>
          </a:prstGeom>
        </p:spPr>
      </p:pic>
      <p:sp>
        <p:nvSpPr>
          <p:cNvPr id="15" name="Text 8"/>
          <p:cNvSpPr/>
          <p:nvPr/>
        </p:nvSpPr>
        <p:spPr>
          <a:xfrm>
            <a:off x="11037960" y="3749322"/>
            <a:ext cx="2947868" cy="771525"/>
          </a:xfrm>
          <a:prstGeom prst="rect">
            <a:avLst/>
          </a:prstGeom>
          <a:noFill/>
          <a:ln/>
        </p:spPr>
        <p:txBody>
          <a:bodyPr wrap="square" rtlCol="0" anchor="t"/>
          <a:lstStyle/>
          <a:p>
            <a:pPr marL="0" indent="0" algn="l">
              <a:lnSpc>
                <a:spcPts val="3038"/>
              </a:lnSpc>
              <a:buNone/>
            </a:pPr>
            <a:r>
              <a:rPr lang="en-US" sz="2430" dirty="0">
                <a:solidFill>
                  <a:srgbClr val="DCD7E5"/>
                </a:solidFill>
                <a:latin typeface="Montserrat" pitchFamily="34" charset="0"/>
                <a:ea typeface="Montserrat" pitchFamily="34" charset="-122"/>
                <a:cs typeface="Montserrat" pitchFamily="34" charset="-120"/>
              </a:rPr>
              <a:t>Real-world Application</a:t>
            </a:r>
            <a:endParaRPr lang="en-US" sz="2430" dirty="0"/>
          </a:p>
        </p:txBody>
      </p:sp>
      <p:sp>
        <p:nvSpPr>
          <p:cNvPr id="16" name="Text 9"/>
          <p:cNvSpPr/>
          <p:nvPr/>
        </p:nvSpPr>
        <p:spPr>
          <a:xfrm>
            <a:off x="11037960" y="4668961"/>
            <a:ext cx="2947868" cy="1975247"/>
          </a:xfrm>
          <a:prstGeom prst="rect">
            <a:avLst/>
          </a:prstGeom>
          <a:noFill/>
          <a:ln/>
        </p:spPr>
        <p:txBody>
          <a:bodyPr wrap="square" rtlCol="0" anchor="t"/>
          <a:lstStyle/>
          <a:p>
            <a:pPr marL="0" indent="0" algn="l">
              <a:lnSpc>
                <a:spcPts val="3110"/>
              </a:lnSpc>
              <a:buNone/>
            </a:pPr>
            <a:r>
              <a:rPr lang="en-US" sz="1944" dirty="0">
                <a:solidFill>
                  <a:srgbClr val="DCD7E5"/>
                </a:solidFill>
                <a:latin typeface="Heebo" pitchFamily="34" charset="0"/>
                <a:ea typeface="Heebo" pitchFamily="34" charset="-122"/>
                <a:cs typeface="Heebo" pitchFamily="34" charset="-120"/>
              </a:rPr>
              <a:t>Apply Bag-of-Words and TF-IDF to a problem in your domain, such as document classification or topic modeling.</a:t>
            </a:r>
            <a:endParaRPr lang="en-US" sz="1944"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877378"/>
            <a:ext cx="7415927" cy="2129314"/>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Conclusion and Future Trends</a:t>
            </a:r>
            <a:endParaRPr lang="en-US" sz="6707" dirty="0"/>
          </a:p>
        </p:txBody>
      </p:sp>
      <p:sp>
        <p:nvSpPr>
          <p:cNvPr id="6" name="Text 2"/>
          <p:cNvSpPr/>
          <p:nvPr/>
        </p:nvSpPr>
        <p:spPr>
          <a:xfrm>
            <a:off x="864037" y="4376976"/>
            <a:ext cx="7415927" cy="1975247"/>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In conclusion, text classification in NLP has proven to be a powerful tool for a wide range of applications. As the field continues to evolve, we can expect to see further advancements in feature extraction techniques like BoW and TF-IDF, as well as the emergence of more sophisticated deep learning models.</a:t>
            </a:r>
            <a:endParaRPr lang="en-US" sz="194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64037" y="1877378"/>
            <a:ext cx="7415927" cy="2129314"/>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Sentiment Analysis</a:t>
            </a:r>
            <a:endParaRPr lang="en-US" sz="6707" dirty="0"/>
          </a:p>
        </p:txBody>
      </p:sp>
      <p:sp>
        <p:nvSpPr>
          <p:cNvPr id="6" name="Text 2"/>
          <p:cNvSpPr/>
          <p:nvPr/>
        </p:nvSpPr>
        <p:spPr>
          <a:xfrm>
            <a:off x="864037" y="4376976"/>
            <a:ext cx="7415927" cy="2938224"/>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Sentiment analysis is a fascinating field within natural language processing (NLP) that focuses on understanding and quantifying emotions, opinions, and attitudes expressed in text. It allows us to automatically determine whether a piece of text conveys a positive, negative, or neutral sentiment.</a:t>
            </a:r>
          </a:p>
          <a:p>
            <a:pPr marL="0" indent="0">
              <a:lnSpc>
                <a:spcPts val="3110"/>
              </a:lnSpc>
              <a:buNone/>
            </a:pPr>
            <a:endParaRPr lang="en-US" sz="1944" dirty="0">
              <a:solidFill>
                <a:srgbClr val="DCD7E5"/>
              </a:solidFill>
              <a:latin typeface="Heebo" pitchFamily="34" charset="0"/>
              <a:cs typeface="Heebo" pitchFamily="34" charset="-120"/>
            </a:endParaRPr>
          </a:p>
          <a:p>
            <a:pPr marL="0" indent="0">
              <a:lnSpc>
                <a:spcPts val="3110"/>
              </a:lnSpc>
              <a:buNone/>
            </a:pPr>
            <a:r>
              <a:rPr lang="en-US" sz="1944" dirty="0">
                <a:solidFill>
                  <a:srgbClr val="DCD7E5"/>
                </a:solidFill>
                <a:latin typeface="Heebo" pitchFamily="34" charset="0"/>
                <a:cs typeface="Heebo" pitchFamily="34" charset="-120"/>
              </a:rPr>
              <a:t>It is also known as Opinion Mining</a:t>
            </a:r>
            <a:endParaRPr lang="en-US" sz="1944"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026" name="Picture 2" descr="Social Media Sentiments Analysis Dataset 📊">
            <a:extLst>
              <a:ext uri="{FF2B5EF4-FFF2-40B4-BE49-F238E27FC236}">
                <a16:creationId xmlns:a16="http://schemas.microsoft.com/office/drawing/2014/main" id="{4A52F405-8AC5-48EE-AF2E-898B634D95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84" r="20909"/>
          <a:stretch/>
        </p:blipFill>
        <p:spPr bwMode="auto">
          <a:xfrm>
            <a:off x="8279964" y="1462856"/>
            <a:ext cx="6104295" cy="530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2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8456"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64037" y="845106"/>
            <a:ext cx="9776254" cy="938331"/>
          </a:xfrm>
          <a:prstGeom prst="rect">
            <a:avLst/>
          </a:prstGeom>
          <a:noFill/>
          <a:ln/>
        </p:spPr>
        <p:txBody>
          <a:bodyPr wrap="square" rtlCol="0" anchor="t"/>
          <a:lstStyle/>
          <a:p>
            <a:pPr marL="0" indent="0">
              <a:lnSpc>
                <a:spcPts val="6075"/>
              </a:lnSpc>
              <a:buNone/>
            </a:pPr>
            <a:r>
              <a:rPr lang="en-US" sz="4400" dirty="0">
                <a:solidFill>
                  <a:srgbClr val="F2F0F4"/>
                </a:solidFill>
                <a:latin typeface="Montserrat" pitchFamily="34" charset="0"/>
                <a:ea typeface="Montserrat" pitchFamily="34" charset="-122"/>
                <a:cs typeface="Montserrat" pitchFamily="34" charset="-120"/>
              </a:rPr>
              <a:t>Importance of Text Classification</a:t>
            </a:r>
            <a:endParaRPr lang="en-US" sz="4400" dirty="0"/>
          </a:p>
        </p:txBody>
      </p:sp>
      <p:sp>
        <p:nvSpPr>
          <p:cNvPr id="6" name="Shape 2"/>
          <p:cNvSpPr/>
          <p:nvPr/>
        </p:nvSpPr>
        <p:spPr>
          <a:xfrm>
            <a:off x="864037" y="2298337"/>
            <a:ext cx="431959" cy="431959"/>
          </a:xfrm>
          <a:prstGeom prst="roundRect">
            <a:avLst>
              <a:gd name="adj" fmla="val 25720"/>
            </a:avLst>
          </a:prstGeom>
          <a:solidFill>
            <a:srgbClr val="3C136D"/>
          </a:solidFill>
          <a:ln w="15240">
            <a:solidFill>
              <a:srgbClr val="552C86"/>
            </a:solidFill>
            <a:prstDash val="solid"/>
          </a:ln>
        </p:spPr>
      </p:sp>
      <p:sp>
        <p:nvSpPr>
          <p:cNvPr id="7" name="Text 3"/>
          <p:cNvSpPr/>
          <p:nvPr/>
        </p:nvSpPr>
        <p:spPr>
          <a:xfrm>
            <a:off x="1542812" y="2298337"/>
            <a:ext cx="3820239" cy="771525"/>
          </a:xfrm>
          <a:prstGeom prst="rect">
            <a:avLst/>
          </a:prstGeom>
          <a:noFill/>
          <a:ln/>
        </p:spPr>
        <p:txBody>
          <a:bodyPr wrap="squar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Organizing Large Text Datasets</a:t>
            </a:r>
            <a:endParaRPr lang="en-US" sz="2430" dirty="0"/>
          </a:p>
        </p:txBody>
      </p:sp>
      <p:sp>
        <p:nvSpPr>
          <p:cNvPr id="8" name="Text 4"/>
          <p:cNvSpPr/>
          <p:nvPr/>
        </p:nvSpPr>
        <p:spPr>
          <a:xfrm>
            <a:off x="1542812" y="3217975"/>
            <a:ext cx="4067056"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Text classification helps categorize and structure vast amounts of textual data, enabling efficient information retrieval and analysis.</a:t>
            </a:r>
            <a:endParaRPr lang="en-US" sz="1944" dirty="0"/>
          </a:p>
        </p:txBody>
      </p:sp>
      <p:sp>
        <p:nvSpPr>
          <p:cNvPr id="9" name="Shape 5"/>
          <p:cNvSpPr/>
          <p:nvPr/>
        </p:nvSpPr>
        <p:spPr>
          <a:xfrm>
            <a:off x="5740869" y="2298337"/>
            <a:ext cx="431959" cy="431959"/>
          </a:xfrm>
          <a:prstGeom prst="roundRect">
            <a:avLst>
              <a:gd name="adj" fmla="val 25720"/>
            </a:avLst>
          </a:prstGeom>
          <a:solidFill>
            <a:srgbClr val="3C136D"/>
          </a:solidFill>
          <a:ln w="15240">
            <a:solidFill>
              <a:srgbClr val="552C86"/>
            </a:solidFill>
            <a:prstDash val="solid"/>
          </a:ln>
        </p:spPr>
      </p:sp>
      <p:sp>
        <p:nvSpPr>
          <p:cNvPr id="10" name="Text 6"/>
          <p:cNvSpPr/>
          <p:nvPr/>
        </p:nvSpPr>
        <p:spPr>
          <a:xfrm>
            <a:off x="6419644" y="2298337"/>
            <a:ext cx="4468178" cy="771525"/>
          </a:xfrm>
          <a:prstGeom prst="rect">
            <a:avLst/>
          </a:prstGeom>
          <a:noFill/>
          <a:ln/>
        </p:spPr>
        <p:txBody>
          <a:bodyPr wrap="squar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Improved Decision-Making</a:t>
            </a:r>
            <a:endParaRPr lang="en-US" sz="2430" dirty="0"/>
          </a:p>
        </p:txBody>
      </p:sp>
      <p:sp>
        <p:nvSpPr>
          <p:cNvPr id="11" name="Text 7"/>
          <p:cNvSpPr/>
          <p:nvPr/>
        </p:nvSpPr>
        <p:spPr>
          <a:xfrm>
            <a:off x="6419644" y="3217975"/>
            <a:ext cx="42685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By automatically identifying the topic, sentiment, or intent behind text, organizations can make more informed, data-driven decisions.</a:t>
            </a:r>
            <a:endParaRPr lang="en-US" sz="1944" dirty="0"/>
          </a:p>
        </p:txBody>
      </p:sp>
      <p:sp>
        <p:nvSpPr>
          <p:cNvPr id="12" name="Shape 8"/>
          <p:cNvSpPr/>
          <p:nvPr/>
        </p:nvSpPr>
        <p:spPr>
          <a:xfrm>
            <a:off x="878265" y="5659016"/>
            <a:ext cx="431959" cy="431959"/>
          </a:xfrm>
          <a:prstGeom prst="roundRect">
            <a:avLst>
              <a:gd name="adj" fmla="val 25720"/>
            </a:avLst>
          </a:prstGeom>
          <a:solidFill>
            <a:srgbClr val="3C136D"/>
          </a:solidFill>
          <a:ln w="15240">
            <a:solidFill>
              <a:srgbClr val="552C86"/>
            </a:solidFill>
            <a:prstDash val="solid"/>
          </a:ln>
        </p:spPr>
      </p:sp>
      <p:sp>
        <p:nvSpPr>
          <p:cNvPr id="13" name="Text 9"/>
          <p:cNvSpPr/>
          <p:nvPr/>
        </p:nvSpPr>
        <p:spPr>
          <a:xfrm>
            <a:off x="1557040" y="5659016"/>
            <a:ext cx="4714994"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Personalized User Experiences</a:t>
            </a:r>
            <a:endParaRPr lang="en-US" sz="2430" dirty="0"/>
          </a:p>
        </p:txBody>
      </p:sp>
      <p:sp>
        <p:nvSpPr>
          <p:cNvPr id="14" name="Text 10"/>
          <p:cNvSpPr/>
          <p:nvPr/>
        </p:nvSpPr>
        <p:spPr>
          <a:xfrm>
            <a:off x="1557040" y="6192893"/>
            <a:ext cx="8565952"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Text classification powers features like email filtering, targeted ads, and content recommendations, enhancing user engagement and satisfaction.</a:t>
            </a:r>
            <a:endParaRPr lang="en-US" sz="1944" dirty="0"/>
          </a:p>
        </p:txBody>
      </p:sp>
      <p:pic>
        <p:nvPicPr>
          <p:cNvPr id="1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781" y="0"/>
            <a:ext cx="14630400" cy="8229600"/>
          </a:xfrm>
          <a:prstGeom prst="rect">
            <a:avLst/>
          </a:prstGeom>
          <a:solidFill>
            <a:srgbClr val="0D0A2C">
              <a:alpha val="75000"/>
            </a:srgbClr>
          </a:solidFill>
          <a:ln/>
        </p:spPr>
      </p:sp>
      <p:sp>
        <p:nvSpPr>
          <p:cNvPr id="5" name="Text 1"/>
          <p:cNvSpPr/>
          <p:nvPr/>
        </p:nvSpPr>
        <p:spPr>
          <a:xfrm>
            <a:off x="864037" y="1285095"/>
            <a:ext cx="7831566" cy="1254322"/>
          </a:xfrm>
          <a:prstGeom prst="rect">
            <a:avLst/>
          </a:prstGeom>
          <a:noFill/>
          <a:ln/>
        </p:spPr>
        <p:txBody>
          <a:bodyPr wrap="square" rtlCol="0" anchor="t"/>
          <a:lstStyle/>
          <a:p>
            <a:pPr marL="0" indent="0">
              <a:lnSpc>
                <a:spcPts val="8384"/>
              </a:lnSpc>
              <a:buNone/>
            </a:pPr>
            <a:r>
              <a:rPr lang="en-US" sz="3600" dirty="0">
                <a:solidFill>
                  <a:srgbClr val="F2F0F4"/>
                </a:solidFill>
                <a:latin typeface="Montserrat" pitchFamily="34" charset="0"/>
                <a:ea typeface="Montserrat" pitchFamily="34" charset="-122"/>
                <a:cs typeface="Montserrat" pitchFamily="34" charset="-120"/>
              </a:rPr>
              <a:t>Sentiment Analysis Applications</a:t>
            </a:r>
            <a:endParaRPr lang="en-US" sz="3600" dirty="0"/>
          </a:p>
        </p:txBody>
      </p:sp>
      <p:sp>
        <p:nvSpPr>
          <p:cNvPr id="6" name="Text 2"/>
          <p:cNvSpPr/>
          <p:nvPr/>
        </p:nvSpPr>
        <p:spPr>
          <a:xfrm>
            <a:off x="864037" y="2462645"/>
            <a:ext cx="7415927" cy="4042064"/>
          </a:xfrm>
          <a:prstGeom prst="rect">
            <a:avLst/>
          </a:prstGeom>
          <a:noFill/>
          <a:ln/>
        </p:spPr>
        <p:txBody>
          <a:bodyPr wrap="square" rtlCol="0" anchor="t"/>
          <a:lstStyle/>
          <a:p>
            <a:pPr marL="342900" indent="-342900">
              <a:lnSpc>
                <a:spcPct val="200000"/>
              </a:lnSpc>
              <a:buFont typeface="Arial" panose="020B0604020202020204" pitchFamily="34" charset="0"/>
              <a:buChar char="•"/>
            </a:pPr>
            <a:r>
              <a:rPr lang="en-US" sz="1944" dirty="0">
                <a:solidFill>
                  <a:srgbClr val="DCD7E5"/>
                </a:solidFill>
                <a:latin typeface="Heebo" pitchFamily="34" charset="0"/>
                <a:ea typeface="Heebo" pitchFamily="34" charset="-122"/>
                <a:cs typeface="Heebo" pitchFamily="34" charset="-120"/>
              </a:rPr>
              <a:t>Analyzing social media posts, reviews, and comments.</a:t>
            </a:r>
          </a:p>
          <a:p>
            <a:pPr marL="342900" indent="-342900">
              <a:lnSpc>
                <a:spcPct val="200000"/>
              </a:lnSpc>
              <a:buFont typeface="Arial" panose="020B0604020202020204" pitchFamily="34" charset="0"/>
              <a:buChar char="•"/>
            </a:pPr>
            <a:endParaRPr lang="en-US" sz="1944" dirty="0">
              <a:solidFill>
                <a:srgbClr val="DCD7E5"/>
              </a:solidFill>
              <a:latin typeface="Heebo" pitchFamily="34" charset="0"/>
              <a:ea typeface="Heebo" pitchFamily="34" charset="-122"/>
              <a:cs typeface="Heebo" pitchFamily="34" charset="-120"/>
            </a:endParaRPr>
          </a:p>
          <a:p>
            <a:pPr marL="342900" indent="-342900">
              <a:lnSpc>
                <a:spcPct val="200000"/>
              </a:lnSpc>
              <a:buFont typeface="Arial" panose="020B0604020202020204" pitchFamily="34" charset="0"/>
              <a:buChar char="•"/>
            </a:pPr>
            <a:r>
              <a:rPr lang="en-US" sz="1944" dirty="0">
                <a:solidFill>
                  <a:srgbClr val="DCD7E5"/>
                </a:solidFill>
                <a:latin typeface="Heebo" pitchFamily="34" charset="0"/>
                <a:ea typeface="Heebo" pitchFamily="34" charset="-122"/>
                <a:cs typeface="Heebo" pitchFamily="34" charset="-120"/>
              </a:rPr>
              <a:t>Monitoring brand reputation.</a:t>
            </a:r>
          </a:p>
          <a:p>
            <a:pPr marL="342900" indent="-342900">
              <a:lnSpc>
                <a:spcPct val="200000"/>
              </a:lnSpc>
              <a:buFont typeface="Arial" panose="020B0604020202020204" pitchFamily="34" charset="0"/>
              <a:buChar char="•"/>
            </a:pPr>
            <a:endParaRPr lang="en-US" sz="1944" dirty="0">
              <a:solidFill>
                <a:srgbClr val="DCD7E5"/>
              </a:solidFill>
              <a:latin typeface="Heebo" pitchFamily="34" charset="0"/>
              <a:ea typeface="Heebo" pitchFamily="34" charset="-122"/>
              <a:cs typeface="Heebo" pitchFamily="34" charset="-120"/>
            </a:endParaRPr>
          </a:p>
          <a:p>
            <a:pPr marL="342900" indent="-342900">
              <a:lnSpc>
                <a:spcPct val="200000"/>
              </a:lnSpc>
              <a:buFont typeface="Arial" panose="020B0604020202020204" pitchFamily="34" charset="0"/>
              <a:buChar char="•"/>
            </a:pPr>
            <a:r>
              <a:rPr lang="en-US" sz="1944" dirty="0">
                <a:solidFill>
                  <a:srgbClr val="DCD7E5"/>
                </a:solidFill>
                <a:latin typeface="Heebo" pitchFamily="34" charset="0"/>
                <a:ea typeface="Heebo" pitchFamily="34" charset="-122"/>
                <a:cs typeface="Heebo" pitchFamily="34" charset="-120"/>
              </a:rPr>
              <a:t>Understanding customer feedback.</a:t>
            </a:r>
          </a:p>
          <a:p>
            <a:pPr marL="342900" indent="-342900">
              <a:lnSpc>
                <a:spcPct val="200000"/>
              </a:lnSpc>
              <a:buFont typeface="Arial" panose="020B0604020202020204" pitchFamily="34" charset="0"/>
              <a:buChar char="•"/>
            </a:pPr>
            <a:endParaRPr lang="en-US" sz="1944" dirty="0">
              <a:solidFill>
                <a:srgbClr val="DCD7E5"/>
              </a:solidFill>
              <a:latin typeface="Heebo" pitchFamily="34" charset="0"/>
              <a:ea typeface="Heebo" pitchFamily="34" charset="-122"/>
              <a:cs typeface="Heebo" pitchFamily="34" charset="-120"/>
            </a:endParaRPr>
          </a:p>
          <a:p>
            <a:pPr marL="342900" indent="-342900">
              <a:lnSpc>
                <a:spcPct val="200000"/>
              </a:lnSpc>
              <a:buFont typeface="Arial" panose="020B0604020202020204" pitchFamily="34" charset="0"/>
              <a:buChar char="•"/>
            </a:pPr>
            <a:r>
              <a:rPr lang="en-US" sz="1944" dirty="0">
                <a:solidFill>
                  <a:srgbClr val="DCD7E5"/>
                </a:solidFill>
                <a:latin typeface="Heebo" pitchFamily="34" charset="0"/>
                <a:ea typeface="Heebo" pitchFamily="34" charset="-122"/>
                <a:cs typeface="Heebo" pitchFamily="34" charset="-120"/>
              </a:rPr>
              <a:t>Market Research</a:t>
            </a:r>
            <a:endParaRPr lang="en-US" sz="1944"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2050" name="Picture 2" descr="Sentiment analysis: Meaning, Importance &amp; Approaches">
            <a:extLst>
              <a:ext uri="{FF2B5EF4-FFF2-40B4-BE49-F238E27FC236}">
                <a16:creationId xmlns:a16="http://schemas.microsoft.com/office/drawing/2014/main" id="{E1034481-B65D-40F6-8509-714B79FF4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2249" y="0"/>
            <a:ext cx="5758151" cy="8229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6">
            <a:extLst>
              <a:ext uri="{FF2B5EF4-FFF2-40B4-BE49-F238E27FC236}">
                <a16:creationId xmlns:a16="http://schemas.microsoft.com/office/drawing/2014/main" id="{2DDFDD54-C5BC-4E1E-B838-BE5F1CCAEF6B}"/>
              </a:ext>
            </a:extLst>
          </p:cNvPr>
          <p:cNvSpPr/>
          <p:nvPr/>
        </p:nvSpPr>
        <p:spPr>
          <a:xfrm>
            <a:off x="1206887" y="6598411"/>
            <a:ext cx="7372826" cy="276582"/>
          </a:xfrm>
          <a:prstGeom prst="rect">
            <a:avLst/>
          </a:prstGeom>
          <a:noFill/>
          <a:ln/>
        </p:spPr>
        <p:txBody>
          <a:bodyPr wrap="non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Sentiment analysis is used to gauge public perception of products and services.</a:t>
            </a:r>
            <a:endParaRPr lang="en-US" sz="1361" dirty="0"/>
          </a:p>
        </p:txBody>
      </p:sp>
      <p:sp>
        <p:nvSpPr>
          <p:cNvPr id="10" name="Text 10">
            <a:extLst>
              <a:ext uri="{FF2B5EF4-FFF2-40B4-BE49-F238E27FC236}">
                <a16:creationId xmlns:a16="http://schemas.microsoft.com/office/drawing/2014/main" id="{73951E12-66BB-4BAE-B9BA-F2EC563D6BD0}"/>
              </a:ext>
            </a:extLst>
          </p:cNvPr>
          <p:cNvSpPr/>
          <p:nvPr/>
        </p:nvSpPr>
        <p:spPr>
          <a:xfrm>
            <a:off x="1206887" y="4209507"/>
            <a:ext cx="7372826" cy="276582"/>
          </a:xfrm>
          <a:prstGeom prst="rect">
            <a:avLst/>
          </a:prstGeom>
          <a:noFill/>
          <a:ln/>
        </p:spPr>
        <p:txBody>
          <a:bodyPr wrap="non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It helps businesses track their brand reputation and identify potential issues.</a:t>
            </a:r>
            <a:endParaRPr lang="en-US" sz="1361" dirty="0"/>
          </a:p>
        </p:txBody>
      </p:sp>
      <p:sp>
        <p:nvSpPr>
          <p:cNvPr id="11" name="Text 14">
            <a:extLst>
              <a:ext uri="{FF2B5EF4-FFF2-40B4-BE49-F238E27FC236}">
                <a16:creationId xmlns:a16="http://schemas.microsoft.com/office/drawing/2014/main" id="{6A8A73EA-3D94-4A0E-93DE-E1DCCBC624FD}"/>
              </a:ext>
            </a:extLst>
          </p:cNvPr>
          <p:cNvSpPr/>
          <p:nvPr/>
        </p:nvSpPr>
        <p:spPr>
          <a:xfrm>
            <a:off x="1199674" y="5397573"/>
            <a:ext cx="7372826" cy="276582"/>
          </a:xfrm>
          <a:prstGeom prst="rect">
            <a:avLst/>
          </a:prstGeom>
          <a:noFill/>
          <a:ln/>
        </p:spPr>
        <p:txBody>
          <a:bodyPr wrap="non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It helps businesses understand customer feedback and improve customer satisfaction.</a:t>
            </a:r>
            <a:endParaRPr lang="en-US" sz="1361" dirty="0"/>
          </a:p>
        </p:txBody>
      </p:sp>
      <p:sp>
        <p:nvSpPr>
          <p:cNvPr id="12" name="Text 18">
            <a:extLst>
              <a:ext uri="{FF2B5EF4-FFF2-40B4-BE49-F238E27FC236}">
                <a16:creationId xmlns:a16="http://schemas.microsoft.com/office/drawing/2014/main" id="{9929F19B-CA8B-44DD-91B7-BC65E2887A3F}"/>
              </a:ext>
            </a:extLst>
          </p:cNvPr>
          <p:cNvSpPr/>
          <p:nvPr/>
        </p:nvSpPr>
        <p:spPr>
          <a:xfrm>
            <a:off x="1203281" y="3067568"/>
            <a:ext cx="7372826" cy="276582"/>
          </a:xfrm>
          <a:prstGeom prst="rect">
            <a:avLst/>
          </a:prstGeom>
          <a:noFill/>
          <a:ln/>
        </p:spPr>
        <p:txBody>
          <a:bodyPr wrap="non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It helps businesses understand the conversations happening around their brand on social media.</a:t>
            </a:r>
            <a:endParaRPr lang="en-US" sz="1361" dirty="0"/>
          </a:p>
        </p:txBody>
      </p:sp>
    </p:spTree>
    <p:extLst>
      <p:ext uri="{BB962C8B-B14F-4D97-AF65-F5344CB8AC3E}">
        <p14:creationId xmlns:p14="http://schemas.microsoft.com/office/powerpoint/2010/main" val="2822061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607344"/>
            <a:ext cx="12123539"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Python Libraries for Sentiment Analysis</a:t>
            </a:r>
            <a:endParaRPr lang="en-US" sz="4860" dirty="0"/>
          </a:p>
        </p:txBody>
      </p:sp>
      <p:sp>
        <p:nvSpPr>
          <p:cNvPr id="5" name="Text 2"/>
          <p:cNvSpPr/>
          <p:nvPr/>
        </p:nvSpPr>
        <p:spPr>
          <a:xfrm>
            <a:off x="864037" y="2872621"/>
            <a:ext cx="1290232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Python offers a variety of libraries specifically designed for sentiment analysis, providing pre-trained models and tools for processing text data.</a:t>
            </a:r>
            <a:endParaRPr lang="en-US" sz="1944" dirty="0"/>
          </a:p>
        </p:txBody>
      </p:sp>
      <p:sp>
        <p:nvSpPr>
          <p:cNvPr id="6" name="Text 3"/>
          <p:cNvSpPr/>
          <p:nvPr/>
        </p:nvSpPr>
        <p:spPr>
          <a:xfrm>
            <a:off x="864037" y="4187190"/>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NLTK</a:t>
            </a:r>
            <a:endParaRPr lang="en-US" sz="2430" dirty="0"/>
          </a:p>
        </p:txBody>
      </p:sp>
      <p:sp>
        <p:nvSpPr>
          <p:cNvPr id="7" name="Text 4"/>
          <p:cNvSpPr/>
          <p:nvPr/>
        </p:nvSpPr>
        <p:spPr>
          <a:xfrm>
            <a:off x="864037" y="4819769"/>
            <a:ext cx="3898821"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 comprehensive toolkit for natural language processing, including sentiment analysis capabilities.</a:t>
            </a:r>
            <a:endParaRPr lang="en-US" sz="1944" dirty="0"/>
          </a:p>
        </p:txBody>
      </p:sp>
      <p:sp>
        <p:nvSpPr>
          <p:cNvPr id="8" name="Text 5"/>
          <p:cNvSpPr/>
          <p:nvPr/>
        </p:nvSpPr>
        <p:spPr>
          <a:xfrm>
            <a:off x="5372695" y="4187190"/>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TextBlob</a:t>
            </a:r>
            <a:endParaRPr lang="en-US" sz="2430" dirty="0"/>
          </a:p>
        </p:txBody>
      </p:sp>
      <p:sp>
        <p:nvSpPr>
          <p:cNvPr id="9" name="Text 6"/>
          <p:cNvSpPr/>
          <p:nvPr/>
        </p:nvSpPr>
        <p:spPr>
          <a:xfrm>
            <a:off x="5372695" y="4819769"/>
            <a:ext cx="38988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 user-friendly library that simplifies sentiment analysis with built-in functions for polarity and subjectivity.</a:t>
            </a:r>
            <a:endParaRPr lang="en-US" sz="1944" dirty="0"/>
          </a:p>
        </p:txBody>
      </p:sp>
      <p:sp>
        <p:nvSpPr>
          <p:cNvPr id="10" name="Text 7"/>
          <p:cNvSpPr/>
          <p:nvPr/>
        </p:nvSpPr>
        <p:spPr>
          <a:xfrm>
            <a:off x="9881354" y="4187190"/>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Vader Sentiment</a:t>
            </a:r>
            <a:endParaRPr lang="en-US" sz="2430" dirty="0"/>
          </a:p>
        </p:txBody>
      </p:sp>
      <p:sp>
        <p:nvSpPr>
          <p:cNvPr id="11" name="Text 8"/>
          <p:cNvSpPr/>
          <p:nvPr/>
        </p:nvSpPr>
        <p:spPr>
          <a:xfrm>
            <a:off x="9881354" y="4819769"/>
            <a:ext cx="38988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 lexicon-based approach that specifically focuses on analyzing social media text and identifying emotions.</a:t>
            </a:r>
            <a:endParaRPr lang="en-US" sz="1944"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31273" y="1704975"/>
            <a:ext cx="12935091" cy="965489"/>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Understanding Subjectivity in Text</a:t>
            </a:r>
            <a:endParaRPr lang="en-US" sz="4860" dirty="0"/>
          </a:p>
        </p:txBody>
      </p:sp>
      <p:sp>
        <p:nvSpPr>
          <p:cNvPr id="6" name="Text 2"/>
          <p:cNvSpPr/>
          <p:nvPr/>
        </p:nvSpPr>
        <p:spPr>
          <a:xfrm>
            <a:off x="1126093" y="3183763"/>
            <a:ext cx="12239033" cy="123385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Subjectivity refers to the degree to which a piece of text expresses a personal opinion or belief </a:t>
            </a:r>
          </a:p>
          <a:p>
            <a:pPr marL="0" indent="0">
              <a:lnSpc>
                <a:spcPts val="3110"/>
              </a:lnSpc>
              <a:buNone/>
            </a:pPr>
            <a:r>
              <a:rPr lang="en-US" sz="1944" dirty="0">
                <a:solidFill>
                  <a:srgbClr val="DCD7E5"/>
                </a:solidFill>
                <a:latin typeface="Heebo" pitchFamily="34" charset="0"/>
                <a:ea typeface="Heebo" pitchFamily="34" charset="-122"/>
                <a:cs typeface="Heebo" pitchFamily="34" charset="-120"/>
              </a:rPr>
              <a:t>rather than objective facts. It helps to distinguish between factual information and opinions and is useful for understanding context and tone.</a:t>
            </a:r>
            <a:endParaRPr lang="en-US" sz="1944" dirty="0"/>
          </a:p>
        </p:txBody>
      </p:sp>
      <p:sp>
        <p:nvSpPr>
          <p:cNvPr id="8" name="Shape 4"/>
          <p:cNvSpPr/>
          <p:nvPr/>
        </p:nvSpPr>
        <p:spPr>
          <a:xfrm>
            <a:off x="879275" y="4701302"/>
            <a:ext cx="12239034" cy="706517"/>
          </a:xfrm>
          <a:prstGeom prst="rect">
            <a:avLst/>
          </a:prstGeom>
          <a:solidFill>
            <a:srgbClr val="FFFFFF">
              <a:alpha val="4000"/>
            </a:srgbClr>
          </a:solidFill>
          <a:ln/>
        </p:spPr>
      </p:sp>
      <p:sp>
        <p:nvSpPr>
          <p:cNvPr id="9" name="Text 5"/>
          <p:cNvSpPr/>
          <p:nvPr/>
        </p:nvSpPr>
        <p:spPr>
          <a:xfrm>
            <a:off x="1126093" y="4813050"/>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Subjective</a:t>
            </a:r>
            <a:endParaRPr lang="en-US" sz="1944" dirty="0"/>
          </a:p>
        </p:txBody>
      </p:sp>
      <p:sp>
        <p:nvSpPr>
          <p:cNvPr id="10" name="Text 6"/>
          <p:cNvSpPr/>
          <p:nvPr/>
        </p:nvSpPr>
        <p:spPr>
          <a:xfrm>
            <a:off x="7476530" y="4815299"/>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Objective</a:t>
            </a:r>
            <a:endParaRPr lang="en-US" sz="1944" dirty="0"/>
          </a:p>
        </p:txBody>
      </p:sp>
      <p:sp>
        <p:nvSpPr>
          <p:cNvPr id="11" name="Shape 7"/>
          <p:cNvSpPr/>
          <p:nvPr/>
        </p:nvSpPr>
        <p:spPr>
          <a:xfrm>
            <a:off x="816036" y="5407819"/>
            <a:ext cx="12935090" cy="1101566"/>
          </a:xfrm>
          <a:prstGeom prst="rect">
            <a:avLst/>
          </a:prstGeom>
          <a:solidFill>
            <a:srgbClr val="000000">
              <a:alpha val="4000"/>
            </a:srgbClr>
          </a:solidFill>
          <a:ln/>
        </p:spPr>
      </p:sp>
      <p:sp>
        <p:nvSpPr>
          <p:cNvPr id="12" name="Text 8"/>
          <p:cNvSpPr/>
          <p:nvPr/>
        </p:nvSpPr>
        <p:spPr>
          <a:xfrm>
            <a:off x="1126093" y="5524178"/>
            <a:ext cx="3508252" cy="883052"/>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"This movie was amazing!“</a:t>
            </a:r>
          </a:p>
          <a:p>
            <a:pPr marL="0" indent="0">
              <a:lnSpc>
                <a:spcPts val="3110"/>
              </a:lnSpc>
              <a:buNone/>
            </a:pPr>
            <a:r>
              <a:rPr lang="en-US" sz="1944" dirty="0">
                <a:solidFill>
                  <a:srgbClr val="DCD7E5"/>
                </a:solidFill>
                <a:latin typeface="Heebo" pitchFamily="34" charset="0"/>
                <a:cs typeface="Heebo" pitchFamily="34" charset="-120"/>
              </a:rPr>
              <a:t>“I believe this theory is flawed”</a:t>
            </a:r>
          </a:p>
        </p:txBody>
      </p:sp>
      <p:sp>
        <p:nvSpPr>
          <p:cNvPr id="13" name="Text 9"/>
          <p:cNvSpPr/>
          <p:nvPr/>
        </p:nvSpPr>
        <p:spPr>
          <a:xfrm>
            <a:off x="7476530" y="5519672"/>
            <a:ext cx="4266789" cy="883052"/>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movie was released in 2023.“</a:t>
            </a:r>
          </a:p>
          <a:p>
            <a:pPr marL="0" indent="0">
              <a:lnSpc>
                <a:spcPts val="3110"/>
              </a:lnSpc>
              <a:buNone/>
            </a:pPr>
            <a:r>
              <a:rPr lang="en-US" sz="1944" dirty="0">
                <a:solidFill>
                  <a:srgbClr val="DCD7E5"/>
                </a:solidFill>
                <a:latin typeface="Heebo" pitchFamily="34" charset="0"/>
                <a:cs typeface="Heebo" pitchFamily="34" charset="-120"/>
              </a:rPr>
              <a:t>“The sun rises in the east”</a:t>
            </a:r>
          </a:p>
        </p:txBody>
      </p:sp>
      <p:pic>
        <p:nvPicPr>
          <p:cNvPr id="14"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6" name="TextBox 15">
            <a:extLst>
              <a:ext uri="{FF2B5EF4-FFF2-40B4-BE49-F238E27FC236}">
                <a16:creationId xmlns:a16="http://schemas.microsoft.com/office/drawing/2014/main" id="{82A1C4E0-72F6-455F-9459-E73AD9015EE4}"/>
              </a:ext>
            </a:extLst>
          </p:cNvPr>
          <p:cNvSpPr txBox="1"/>
          <p:nvPr/>
        </p:nvSpPr>
        <p:spPr>
          <a:xfrm>
            <a:off x="1126093" y="7055146"/>
            <a:ext cx="10220780" cy="523220"/>
          </a:xfrm>
          <a:prstGeom prst="rect">
            <a:avLst/>
          </a:prstGeom>
          <a:noFill/>
        </p:spPr>
        <p:txBody>
          <a:bodyPr wrap="square">
            <a:spAutoFit/>
          </a:bodyPr>
          <a:lstStyle/>
          <a:p>
            <a:r>
              <a:rPr lang="en-US" sz="2800" dirty="0">
                <a:solidFill>
                  <a:schemeClr val="bg1"/>
                </a:solidFill>
              </a:rPr>
              <a:t>Subjectivity scores typically range from 0 (objective) to 1 (subjective).</a:t>
            </a:r>
            <a:endParaRPr lang="en-IN" sz="28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452449"/>
          </a:xfrm>
          <a:prstGeom prst="rect">
            <a:avLst/>
          </a:prstGeom>
        </p:spPr>
      </p:pic>
      <p:sp>
        <p:nvSpPr>
          <p:cNvPr id="5" name="Text 1"/>
          <p:cNvSpPr/>
          <p:nvPr/>
        </p:nvSpPr>
        <p:spPr>
          <a:xfrm>
            <a:off x="997014" y="3062570"/>
            <a:ext cx="11908421" cy="802124"/>
          </a:xfrm>
          <a:prstGeom prst="rect">
            <a:avLst/>
          </a:prstGeom>
          <a:noFill/>
          <a:ln/>
        </p:spPr>
        <p:txBody>
          <a:bodyPr wrap="square" rtlCol="0" anchor="t"/>
          <a:lstStyle/>
          <a:p>
            <a:pPr marL="0" indent="0">
              <a:lnSpc>
                <a:spcPts val="4828"/>
              </a:lnSpc>
              <a:buNone/>
            </a:pPr>
            <a:r>
              <a:rPr lang="en-US" sz="3600" dirty="0">
                <a:solidFill>
                  <a:srgbClr val="F2F0F4"/>
                </a:solidFill>
                <a:latin typeface="Montserrat" pitchFamily="34" charset="0"/>
                <a:ea typeface="Montserrat" pitchFamily="34" charset="-122"/>
                <a:cs typeface="Montserrat" pitchFamily="34" charset="-120"/>
              </a:rPr>
              <a:t>Measuring Polarity: Positive, Negative, and Neutral</a:t>
            </a:r>
            <a:endParaRPr lang="en-US" sz="3600" dirty="0"/>
          </a:p>
        </p:txBody>
      </p:sp>
      <p:sp>
        <p:nvSpPr>
          <p:cNvPr id="6" name="Text 2"/>
          <p:cNvSpPr/>
          <p:nvPr/>
        </p:nvSpPr>
        <p:spPr>
          <a:xfrm>
            <a:off x="1032391" y="4051057"/>
            <a:ext cx="11873044" cy="1214245"/>
          </a:xfrm>
          <a:prstGeom prst="rect">
            <a:avLst/>
          </a:prstGeom>
          <a:noFill/>
          <a:ln/>
        </p:spPr>
        <p:txBody>
          <a:bodyPr wrap="square" rtlCol="0" anchor="t"/>
          <a:lstStyle/>
          <a:p>
            <a:pPr marL="0" indent="0">
              <a:lnSpc>
                <a:spcPts val="2472"/>
              </a:lnSpc>
              <a:buNone/>
            </a:pPr>
            <a:r>
              <a:rPr lang="en-US" sz="2000" dirty="0">
                <a:solidFill>
                  <a:srgbClr val="DCD7E5"/>
                </a:solidFill>
                <a:latin typeface="Heebo" pitchFamily="34" charset="0"/>
                <a:ea typeface="Heebo" pitchFamily="34" charset="-122"/>
                <a:cs typeface="Heebo" pitchFamily="34" charset="-120"/>
              </a:rPr>
              <a:t>Polarity refers to the emotional tone of a piece of text, ranging from positive to negative, with neutral representing no clear emotion. It determines the overall sentiment (positive, negative, neutral), and helps to classify sentiment in reviews, social media posts, etc.</a:t>
            </a:r>
            <a:endParaRPr lang="en-US" sz="2000" dirty="0"/>
          </a:p>
        </p:txBody>
      </p:sp>
      <p:sp>
        <p:nvSpPr>
          <p:cNvPr id="8" name="Text 3"/>
          <p:cNvSpPr/>
          <p:nvPr/>
        </p:nvSpPr>
        <p:spPr>
          <a:xfrm>
            <a:off x="1037320" y="5483423"/>
            <a:ext cx="2452449" cy="306586"/>
          </a:xfrm>
          <a:prstGeom prst="rect">
            <a:avLst/>
          </a:prstGeom>
          <a:noFill/>
          <a:ln/>
        </p:spPr>
        <p:txBody>
          <a:bodyPr wrap="none" rtlCol="0" anchor="t"/>
          <a:lstStyle/>
          <a:p>
            <a:pPr marL="0" indent="0" algn="l">
              <a:lnSpc>
                <a:spcPts val="2414"/>
              </a:lnSpc>
              <a:buNone/>
            </a:pPr>
            <a:r>
              <a:rPr lang="en-US" sz="1931" dirty="0">
                <a:solidFill>
                  <a:srgbClr val="DCD7E5"/>
                </a:solidFill>
                <a:latin typeface="Montserrat" pitchFamily="34" charset="0"/>
                <a:ea typeface="Montserrat" pitchFamily="34" charset="-122"/>
                <a:cs typeface="Montserrat" pitchFamily="34" charset="-120"/>
              </a:rPr>
              <a:t>Positive</a:t>
            </a:r>
            <a:endParaRPr lang="en-US" sz="1931" dirty="0"/>
          </a:p>
        </p:txBody>
      </p:sp>
      <p:sp>
        <p:nvSpPr>
          <p:cNvPr id="9" name="Text 4"/>
          <p:cNvSpPr/>
          <p:nvPr/>
        </p:nvSpPr>
        <p:spPr>
          <a:xfrm>
            <a:off x="1037320" y="5907643"/>
            <a:ext cx="3180278" cy="627698"/>
          </a:xfrm>
          <a:prstGeom prst="rect">
            <a:avLst/>
          </a:prstGeom>
          <a:noFill/>
          <a:ln/>
        </p:spPr>
        <p:txBody>
          <a:bodyPr wrap="square" rtlCol="0" anchor="t"/>
          <a:lstStyle/>
          <a:p>
            <a:pPr marL="0" indent="0" algn="l">
              <a:lnSpc>
                <a:spcPts val="2472"/>
              </a:lnSpc>
              <a:buNone/>
            </a:pPr>
            <a:r>
              <a:rPr lang="en-US" sz="1545" dirty="0">
                <a:solidFill>
                  <a:srgbClr val="DCD7E5"/>
                </a:solidFill>
                <a:latin typeface="Heebo" pitchFamily="34" charset="0"/>
                <a:ea typeface="Heebo" pitchFamily="34" charset="-122"/>
                <a:cs typeface="Heebo" pitchFamily="34" charset="-120"/>
              </a:rPr>
              <a:t>"This is the best product I've ever used!“</a:t>
            </a:r>
          </a:p>
          <a:p>
            <a:pPr marL="0" indent="0" algn="l">
              <a:lnSpc>
                <a:spcPts val="2472"/>
              </a:lnSpc>
              <a:buNone/>
            </a:pPr>
            <a:r>
              <a:rPr lang="en-US" dirty="0">
                <a:solidFill>
                  <a:schemeClr val="bg1"/>
                </a:solidFill>
              </a:rPr>
              <a:t>“</a:t>
            </a:r>
            <a:r>
              <a:rPr lang="en-US" sz="1545" dirty="0">
                <a:solidFill>
                  <a:srgbClr val="DCD7E5"/>
                </a:solidFill>
                <a:latin typeface="Heebo" pitchFamily="34" charset="0"/>
                <a:cs typeface="Heebo" pitchFamily="34" charset="-120"/>
              </a:rPr>
              <a:t>I love this movie” </a:t>
            </a:r>
          </a:p>
        </p:txBody>
      </p:sp>
      <p:sp>
        <p:nvSpPr>
          <p:cNvPr id="11" name="Text 5"/>
          <p:cNvSpPr/>
          <p:nvPr/>
        </p:nvSpPr>
        <p:spPr>
          <a:xfrm>
            <a:off x="5435401" y="5483423"/>
            <a:ext cx="2452449" cy="306586"/>
          </a:xfrm>
          <a:prstGeom prst="rect">
            <a:avLst/>
          </a:prstGeom>
          <a:noFill/>
          <a:ln/>
        </p:spPr>
        <p:txBody>
          <a:bodyPr wrap="none" rtlCol="0" anchor="t"/>
          <a:lstStyle/>
          <a:p>
            <a:pPr marL="0" indent="0" algn="l">
              <a:lnSpc>
                <a:spcPts val="2414"/>
              </a:lnSpc>
              <a:buNone/>
            </a:pPr>
            <a:r>
              <a:rPr lang="en-US" sz="1931" dirty="0">
                <a:solidFill>
                  <a:srgbClr val="DCD7E5"/>
                </a:solidFill>
                <a:latin typeface="Montserrat" pitchFamily="34" charset="0"/>
                <a:ea typeface="Montserrat" pitchFamily="34" charset="-122"/>
                <a:cs typeface="Montserrat" pitchFamily="34" charset="-120"/>
              </a:rPr>
              <a:t>Neutral</a:t>
            </a:r>
            <a:endParaRPr lang="en-US" sz="1931" dirty="0"/>
          </a:p>
        </p:txBody>
      </p:sp>
      <p:sp>
        <p:nvSpPr>
          <p:cNvPr id="12" name="Text 6"/>
          <p:cNvSpPr/>
          <p:nvPr/>
        </p:nvSpPr>
        <p:spPr>
          <a:xfrm>
            <a:off x="5435401" y="5907642"/>
            <a:ext cx="3180278" cy="1214245"/>
          </a:xfrm>
          <a:prstGeom prst="rect">
            <a:avLst/>
          </a:prstGeom>
          <a:noFill/>
          <a:ln/>
        </p:spPr>
        <p:txBody>
          <a:bodyPr wrap="square" rtlCol="0" anchor="t"/>
          <a:lstStyle/>
          <a:p>
            <a:pPr marL="0" indent="0" algn="l">
              <a:lnSpc>
                <a:spcPts val="2472"/>
              </a:lnSpc>
              <a:buNone/>
            </a:pPr>
            <a:r>
              <a:rPr lang="en-US" sz="1545" dirty="0">
                <a:solidFill>
                  <a:srgbClr val="DCD7E5"/>
                </a:solidFill>
                <a:latin typeface="Heebo" pitchFamily="34" charset="0"/>
                <a:ea typeface="Heebo" pitchFamily="34" charset="-122"/>
                <a:cs typeface="Heebo" pitchFamily="34" charset="-120"/>
              </a:rPr>
              <a:t>"The product is available in multiple colors.“</a:t>
            </a:r>
          </a:p>
          <a:p>
            <a:pPr marL="0" indent="0" algn="l">
              <a:lnSpc>
                <a:spcPts val="2472"/>
              </a:lnSpc>
              <a:buNone/>
            </a:pPr>
            <a:r>
              <a:rPr lang="en-US" sz="1545" dirty="0">
                <a:solidFill>
                  <a:srgbClr val="DCD7E5"/>
                </a:solidFill>
                <a:latin typeface="Heebo" pitchFamily="34" charset="0"/>
                <a:cs typeface="Heebo" pitchFamily="34" charset="-120"/>
              </a:rPr>
              <a:t>“The movie is running today also”</a:t>
            </a:r>
            <a:endParaRPr lang="en-US" sz="1545" dirty="0"/>
          </a:p>
        </p:txBody>
      </p:sp>
      <p:sp>
        <p:nvSpPr>
          <p:cNvPr id="14" name="Text 7"/>
          <p:cNvSpPr/>
          <p:nvPr/>
        </p:nvSpPr>
        <p:spPr>
          <a:xfrm>
            <a:off x="10055899" y="5483423"/>
            <a:ext cx="2452449" cy="306586"/>
          </a:xfrm>
          <a:prstGeom prst="rect">
            <a:avLst/>
          </a:prstGeom>
          <a:noFill/>
          <a:ln/>
        </p:spPr>
        <p:txBody>
          <a:bodyPr wrap="none" rtlCol="0" anchor="t"/>
          <a:lstStyle/>
          <a:p>
            <a:pPr marL="0" indent="0" algn="l">
              <a:lnSpc>
                <a:spcPts val="2414"/>
              </a:lnSpc>
              <a:buNone/>
            </a:pPr>
            <a:r>
              <a:rPr lang="en-US" sz="1931" dirty="0">
                <a:solidFill>
                  <a:srgbClr val="DCD7E5"/>
                </a:solidFill>
                <a:latin typeface="Montserrat" pitchFamily="34" charset="0"/>
                <a:ea typeface="Montserrat" pitchFamily="34" charset="-122"/>
                <a:cs typeface="Montserrat" pitchFamily="34" charset="-120"/>
              </a:rPr>
              <a:t>Negative</a:t>
            </a:r>
            <a:endParaRPr lang="en-US" sz="1931" dirty="0"/>
          </a:p>
        </p:txBody>
      </p:sp>
      <p:sp>
        <p:nvSpPr>
          <p:cNvPr id="15" name="Text 8"/>
          <p:cNvSpPr/>
          <p:nvPr/>
        </p:nvSpPr>
        <p:spPr>
          <a:xfrm>
            <a:off x="10055899" y="5907643"/>
            <a:ext cx="3180398" cy="627698"/>
          </a:xfrm>
          <a:prstGeom prst="rect">
            <a:avLst/>
          </a:prstGeom>
          <a:noFill/>
          <a:ln/>
        </p:spPr>
        <p:txBody>
          <a:bodyPr wrap="square" rtlCol="0" anchor="t"/>
          <a:lstStyle/>
          <a:p>
            <a:pPr marL="0" indent="0" algn="l">
              <a:lnSpc>
                <a:spcPts val="2472"/>
              </a:lnSpc>
              <a:buNone/>
            </a:pPr>
            <a:r>
              <a:rPr lang="en-US" sz="1545" dirty="0">
                <a:solidFill>
                  <a:srgbClr val="DCD7E5"/>
                </a:solidFill>
                <a:latin typeface="Heebo" pitchFamily="34" charset="0"/>
                <a:ea typeface="Heebo" pitchFamily="34" charset="-122"/>
                <a:cs typeface="Heebo" pitchFamily="34" charset="-120"/>
              </a:rPr>
              <a:t>"I was very disappointed with this product.“</a:t>
            </a:r>
          </a:p>
          <a:p>
            <a:pPr marL="0" indent="0" algn="l">
              <a:lnSpc>
                <a:spcPts val="2472"/>
              </a:lnSpc>
              <a:buNone/>
            </a:pPr>
            <a:r>
              <a:rPr lang="en-IN" sz="1545" dirty="0">
                <a:solidFill>
                  <a:srgbClr val="DCD7E5"/>
                </a:solidFill>
                <a:latin typeface="Heebo" pitchFamily="34" charset="0"/>
                <a:cs typeface="Heebo" pitchFamily="34" charset="-120"/>
              </a:rPr>
              <a:t>“This movie is terrible”</a:t>
            </a:r>
            <a:endParaRPr lang="en-US" sz="1545" dirty="0">
              <a:solidFill>
                <a:srgbClr val="DCD7E5"/>
              </a:solidFill>
              <a:latin typeface="Heebo" pitchFamily="34" charset="0"/>
              <a:cs typeface="Heebo" pitchFamily="34" charset="-120"/>
            </a:endParaRPr>
          </a:p>
        </p:txBody>
      </p:sp>
      <p:pic>
        <p:nvPicPr>
          <p:cNvPr id="16" name="Image 5"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
        <p:nvSpPr>
          <p:cNvPr id="18" name="TextBox 17">
            <a:extLst>
              <a:ext uri="{FF2B5EF4-FFF2-40B4-BE49-F238E27FC236}">
                <a16:creationId xmlns:a16="http://schemas.microsoft.com/office/drawing/2014/main" id="{7E3ED2B8-D68F-4735-BCEE-4A7075A47831}"/>
              </a:ext>
            </a:extLst>
          </p:cNvPr>
          <p:cNvSpPr txBox="1"/>
          <p:nvPr/>
        </p:nvSpPr>
        <p:spPr>
          <a:xfrm>
            <a:off x="1048726" y="7277078"/>
            <a:ext cx="11329708" cy="523220"/>
          </a:xfrm>
          <a:prstGeom prst="rect">
            <a:avLst/>
          </a:prstGeom>
          <a:noFill/>
        </p:spPr>
        <p:txBody>
          <a:bodyPr wrap="square">
            <a:spAutoFit/>
          </a:bodyPr>
          <a:lstStyle/>
          <a:p>
            <a:r>
              <a:rPr lang="en-US" sz="2800" dirty="0">
                <a:solidFill>
                  <a:schemeClr val="bg1"/>
                </a:solidFill>
              </a:rPr>
              <a:t>Polarity scores typically range from -1 (very negative) to 1 (very positive).</a:t>
            </a:r>
            <a:endParaRPr lang="en-IN" sz="28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9963" y="682943"/>
            <a:ext cx="7824073" cy="1178243"/>
          </a:xfrm>
          <a:prstGeom prst="rect">
            <a:avLst/>
          </a:prstGeom>
          <a:noFill/>
          <a:ln/>
        </p:spPr>
        <p:txBody>
          <a:bodyPr wrap="square" rtlCol="0" anchor="t"/>
          <a:lstStyle/>
          <a:p>
            <a:pPr marL="0" indent="0">
              <a:lnSpc>
                <a:spcPts val="4640"/>
              </a:lnSpc>
              <a:buNone/>
            </a:pPr>
            <a:r>
              <a:rPr lang="en-US" sz="3712" dirty="0">
                <a:solidFill>
                  <a:srgbClr val="F2F0F4"/>
                </a:solidFill>
                <a:latin typeface="Montserrat" pitchFamily="34" charset="0"/>
                <a:ea typeface="Montserrat" pitchFamily="34" charset="-122"/>
                <a:cs typeface="Montserrat" pitchFamily="34" charset="-120"/>
              </a:rPr>
              <a:t>Examples of Sentiment Analysis in Action</a:t>
            </a:r>
            <a:endParaRPr lang="en-US" sz="3712" dirty="0"/>
          </a:p>
        </p:txBody>
      </p:sp>
      <p:sp>
        <p:nvSpPr>
          <p:cNvPr id="6" name="Text 2"/>
          <p:cNvSpPr/>
          <p:nvPr/>
        </p:nvSpPr>
        <p:spPr>
          <a:xfrm>
            <a:off x="659963" y="2143958"/>
            <a:ext cx="7824073" cy="603409"/>
          </a:xfrm>
          <a:prstGeom prst="rect">
            <a:avLst/>
          </a:prstGeom>
          <a:noFill/>
          <a:ln/>
        </p:spPr>
        <p:txBody>
          <a:bodyPr wrap="square" rtlCol="0" anchor="t"/>
          <a:lstStyle/>
          <a:p>
            <a:pPr marL="0" indent="0">
              <a:lnSpc>
                <a:spcPts val="2376"/>
              </a:lnSpc>
              <a:buNone/>
            </a:pPr>
            <a:r>
              <a:rPr lang="en-US" sz="1485" dirty="0">
                <a:solidFill>
                  <a:srgbClr val="DCD7E5"/>
                </a:solidFill>
                <a:latin typeface="Heebo" pitchFamily="34" charset="0"/>
                <a:ea typeface="Heebo" pitchFamily="34" charset="-122"/>
                <a:cs typeface="Heebo" pitchFamily="34" charset="-120"/>
              </a:rPr>
              <a:t>Sentiment analysis is widely used in various industries to understand customer opinions, monitor brand reputation, and make informed decisions.</a:t>
            </a:r>
            <a:endParaRPr lang="en-US" sz="1485" dirty="0"/>
          </a:p>
        </p:txBody>
      </p:sp>
      <p:sp>
        <p:nvSpPr>
          <p:cNvPr id="7" name="Shape 3"/>
          <p:cNvSpPr/>
          <p:nvPr/>
        </p:nvSpPr>
        <p:spPr>
          <a:xfrm>
            <a:off x="659963" y="2959417"/>
            <a:ext cx="7824073" cy="1403390"/>
          </a:xfrm>
          <a:prstGeom prst="roundRect">
            <a:avLst>
              <a:gd name="adj" fmla="val 6047"/>
            </a:avLst>
          </a:prstGeom>
          <a:solidFill>
            <a:srgbClr val="3C136D"/>
          </a:solidFill>
          <a:ln w="7620">
            <a:solidFill>
              <a:srgbClr val="552C86"/>
            </a:solidFill>
            <a:prstDash val="solid"/>
          </a:ln>
        </p:spPr>
      </p:sp>
      <p:sp>
        <p:nvSpPr>
          <p:cNvPr id="8" name="Text 4"/>
          <p:cNvSpPr/>
          <p:nvPr/>
        </p:nvSpPr>
        <p:spPr>
          <a:xfrm>
            <a:off x="856059" y="3155513"/>
            <a:ext cx="2357080" cy="294680"/>
          </a:xfrm>
          <a:prstGeom prst="rect">
            <a:avLst/>
          </a:prstGeom>
          <a:noFill/>
          <a:ln/>
        </p:spPr>
        <p:txBody>
          <a:bodyPr wrap="none" rtlCol="0" anchor="t"/>
          <a:lstStyle/>
          <a:p>
            <a:pPr marL="0" indent="0">
              <a:lnSpc>
                <a:spcPts val="2320"/>
              </a:lnSpc>
              <a:buNone/>
            </a:pPr>
            <a:r>
              <a:rPr lang="en-US" sz="1856" dirty="0">
                <a:solidFill>
                  <a:srgbClr val="DCD7E5"/>
                </a:solidFill>
                <a:latin typeface="Montserrat" pitchFamily="34" charset="0"/>
                <a:ea typeface="Montserrat" pitchFamily="34" charset="-122"/>
                <a:cs typeface="Montserrat" pitchFamily="34" charset="-120"/>
              </a:rPr>
              <a:t>Customer Reviews</a:t>
            </a:r>
            <a:endParaRPr lang="en-US" sz="1856" dirty="0"/>
          </a:p>
        </p:txBody>
      </p:sp>
      <p:sp>
        <p:nvSpPr>
          <p:cNvPr id="9" name="Text 5"/>
          <p:cNvSpPr/>
          <p:nvPr/>
        </p:nvSpPr>
        <p:spPr>
          <a:xfrm>
            <a:off x="856059" y="3563303"/>
            <a:ext cx="7431881" cy="603409"/>
          </a:xfrm>
          <a:prstGeom prst="rect">
            <a:avLst/>
          </a:prstGeom>
          <a:noFill/>
          <a:ln/>
        </p:spPr>
        <p:txBody>
          <a:bodyPr wrap="square" rtlCol="0" anchor="t"/>
          <a:lstStyle/>
          <a:p>
            <a:pPr marL="0" indent="0">
              <a:lnSpc>
                <a:spcPts val="2376"/>
              </a:lnSpc>
              <a:buNone/>
            </a:pPr>
            <a:r>
              <a:rPr lang="en-US" sz="1485" dirty="0">
                <a:solidFill>
                  <a:srgbClr val="DCD7E5"/>
                </a:solidFill>
                <a:latin typeface="Heebo" pitchFamily="34" charset="0"/>
                <a:ea typeface="Heebo" pitchFamily="34" charset="-122"/>
                <a:cs typeface="Heebo" pitchFamily="34" charset="-120"/>
              </a:rPr>
              <a:t>Businesses use sentiment analysis to analyze customer reviews and identify areas for improvement.</a:t>
            </a:r>
            <a:endParaRPr lang="en-US" sz="1485" dirty="0"/>
          </a:p>
        </p:txBody>
      </p:sp>
      <p:sp>
        <p:nvSpPr>
          <p:cNvPr id="10" name="Shape 6"/>
          <p:cNvSpPr/>
          <p:nvPr/>
        </p:nvSpPr>
        <p:spPr>
          <a:xfrm>
            <a:off x="659963" y="4551283"/>
            <a:ext cx="7824073" cy="1403390"/>
          </a:xfrm>
          <a:prstGeom prst="roundRect">
            <a:avLst>
              <a:gd name="adj" fmla="val 6047"/>
            </a:avLst>
          </a:prstGeom>
          <a:solidFill>
            <a:srgbClr val="3C136D"/>
          </a:solidFill>
          <a:ln w="7620">
            <a:solidFill>
              <a:srgbClr val="552C86"/>
            </a:solidFill>
            <a:prstDash val="solid"/>
          </a:ln>
        </p:spPr>
      </p:sp>
      <p:sp>
        <p:nvSpPr>
          <p:cNvPr id="11" name="Text 7"/>
          <p:cNvSpPr/>
          <p:nvPr/>
        </p:nvSpPr>
        <p:spPr>
          <a:xfrm>
            <a:off x="856059" y="4747379"/>
            <a:ext cx="2853214" cy="294680"/>
          </a:xfrm>
          <a:prstGeom prst="rect">
            <a:avLst/>
          </a:prstGeom>
          <a:noFill/>
          <a:ln/>
        </p:spPr>
        <p:txBody>
          <a:bodyPr wrap="none" rtlCol="0" anchor="t"/>
          <a:lstStyle/>
          <a:p>
            <a:pPr marL="0" indent="0">
              <a:lnSpc>
                <a:spcPts val="2320"/>
              </a:lnSpc>
              <a:buNone/>
            </a:pPr>
            <a:r>
              <a:rPr lang="en-US" sz="1856" dirty="0">
                <a:solidFill>
                  <a:srgbClr val="DCD7E5"/>
                </a:solidFill>
                <a:latin typeface="Montserrat" pitchFamily="34" charset="0"/>
                <a:ea typeface="Montserrat" pitchFamily="34" charset="-122"/>
                <a:cs typeface="Montserrat" pitchFamily="34" charset="-120"/>
              </a:rPr>
              <a:t>Social Media Monitoring</a:t>
            </a:r>
            <a:endParaRPr lang="en-US" sz="1856" dirty="0"/>
          </a:p>
        </p:txBody>
      </p:sp>
      <p:sp>
        <p:nvSpPr>
          <p:cNvPr id="12" name="Text 8"/>
          <p:cNvSpPr/>
          <p:nvPr/>
        </p:nvSpPr>
        <p:spPr>
          <a:xfrm>
            <a:off x="856059" y="5155168"/>
            <a:ext cx="7431881" cy="603409"/>
          </a:xfrm>
          <a:prstGeom prst="rect">
            <a:avLst/>
          </a:prstGeom>
          <a:noFill/>
          <a:ln/>
        </p:spPr>
        <p:txBody>
          <a:bodyPr wrap="square" rtlCol="0" anchor="t"/>
          <a:lstStyle/>
          <a:p>
            <a:pPr marL="0" indent="0">
              <a:lnSpc>
                <a:spcPts val="2376"/>
              </a:lnSpc>
              <a:buNone/>
            </a:pPr>
            <a:r>
              <a:rPr lang="en-US" sz="1485" dirty="0">
                <a:solidFill>
                  <a:srgbClr val="DCD7E5"/>
                </a:solidFill>
                <a:latin typeface="Heebo" pitchFamily="34" charset="0"/>
                <a:ea typeface="Heebo" pitchFamily="34" charset="-122"/>
                <a:cs typeface="Heebo" pitchFamily="34" charset="-120"/>
              </a:rPr>
              <a:t>Brands track social media conversations to gauge public perception and respond to customer inquiries.</a:t>
            </a:r>
            <a:endParaRPr lang="en-US" sz="1485" dirty="0"/>
          </a:p>
        </p:txBody>
      </p:sp>
      <p:sp>
        <p:nvSpPr>
          <p:cNvPr id="13" name="Shape 9"/>
          <p:cNvSpPr/>
          <p:nvPr/>
        </p:nvSpPr>
        <p:spPr>
          <a:xfrm>
            <a:off x="659963" y="6143149"/>
            <a:ext cx="7824073" cy="1403390"/>
          </a:xfrm>
          <a:prstGeom prst="roundRect">
            <a:avLst>
              <a:gd name="adj" fmla="val 6047"/>
            </a:avLst>
          </a:prstGeom>
          <a:solidFill>
            <a:srgbClr val="3C136D"/>
          </a:solidFill>
          <a:ln w="7620">
            <a:solidFill>
              <a:srgbClr val="552C86"/>
            </a:solidFill>
            <a:prstDash val="solid"/>
          </a:ln>
        </p:spPr>
      </p:sp>
      <p:sp>
        <p:nvSpPr>
          <p:cNvPr id="14" name="Text 10"/>
          <p:cNvSpPr/>
          <p:nvPr/>
        </p:nvSpPr>
        <p:spPr>
          <a:xfrm>
            <a:off x="856059" y="6339245"/>
            <a:ext cx="2357080" cy="294680"/>
          </a:xfrm>
          <a:prstGeom prst="rect">
            <a:avLst/>
          </a:prstGeom>
          <a:noFill/>
          <a:ln/>
        </p:spPr>
        <p:txBody>
          <a:bodyPr wrap="none" rtlCol="0" anchor="t"/>
          <a:lstStyle/>
          <a:p>
            <a:pPr marL="0" indent="0">
              <a:lnSpc>
                <a:spcPts val="2320"/>
              </a:lnSpc>
              <a:buNone/>
            </a:pPr>
            <a:r>
              <a:rPr lang="en-US" sz="1856" dirty="0">
                <a:solidFill>
                  <a:srgbClr val="DCD7E5"/>
                </a:solidFill>
                <a:latin typeface="Montserrat" pitchFamily="34" charset="0"/>
                <a:ea typeface="Montserrat" pitchFamily="34" charset="-122"/>
                <a:cs typeface="Montserrat" pitchFamily="34" charset="-120"/>
              </a:rPr>
              <a:t>Market Research</a:t>
            </a:r>
            <a:endParaRPr lang="en-US" sz="1856" dirty="0"/>
          </a:p>
        </p:txBody>
      </p:sp>
      <p:sp>
        <p:nvSpPr>
          <p:cNvPr id="15" name="Text 11"/>
          <p:cNvSpPr/>
          <p:nvPr/>
        </p:nvSpPr>
        <p:spPr>
          <a:xfrm>
            <a:off x="856059" y="6747034"/>
            <a:ext cx="7431881" cy="603409"/>
          </a:xfrm>
          <a:prstGeom prst="rect">
            <a:avLst/>
          </a:prstGeom>
          <a:noFill/>
          <a:ln/>
        </p:spPr>
        <p:txBody>
          <a:bodyPr wrap="square" rtlCol="0" anchor="t"/>
          <a:lstStyle/>
          <a:p>
            <a:pPr marL="0" indent="0">
              <a:lnSpc>
                <a:spcPts val="2376"/>
              </a:lnSpc>
              <a:buNone/>
            </a:pPr>
            <a:r>
              <a:rPr lang="en-US" sz="1485" dirty="0">
                <a:solidFill>
                  <a:srgbClr val="DCD7E5"/>
                </a:solidFill>
                <a:latin typeface="Heebo" pitchFamily="34" charset="0"/>
                <a:ea typeface="Heebo" pitchFamily="34" charset="-122"/>
                <a:cs typeface="Heebo" pitchFamily="34" charset="-120"/>
              </a:rPr>
              <a:t>Market researchers use sentiment analysis to understand consumer preferences and predict market trends.</a:t>
            </a:r>
            <a:endParaRPr lang="en-US" sz="1485" dirty="0"/>
          </a:p>
        </p:txBody>
      </p:sp>
      <p:pic>
        <p:nvPicPr>
          <p:cNvPr id="1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70798"/>
            <a:ext cx="7934325"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Techniques for Measuring Sentiment</a:t>
            </a:r>
            <a:endParaRPr lang="en-US" sz="3402" dirty="0"/>
          </a:p>
        </p:txBody>
      </p:sp>
      <p:sp>
        <p:nvSpPr>
          <p:cNvPr id="6" name="Text 2"/>
          <p:cNvSpPr/>
          <p:nvPr/>
        </p:nvSpPr>
        <p:spPr>
          <a:xfrm>
            <a:off x="604837" y="1876069"/>
            <a:ext cx="8414472" cy="881538"/>
          </a:xfrm>
          <a:prstGeom prst="rect">
            <a:avLst/>
          </a:prstGeom>
          <a:noFill/>
          <a:ln/>
        </p:spPr>
        <p:txBody>
          <a:bodyPr wrap="square" rtlCol="0" anchor="t"/>
          <a:lstStyle/>
          <a:p>
            <a:pPr marL="0" indent="0">
              <a:lnSpc>
                <a:spcPts val="2177"/>
              </a:lnSpc>
              <a:buNone/>
            </a:pPr>
            <a:r>
              <a:rPr lang="en-US" sz="2400" dirty="0">
                <a:solidFill>
                  <a:srgbClr val="DCD7E5"/>
                </a:solidFill>
                <a:latin typeface="Heebo" pitchFamily="34" charset="0"/>
                <a:ea typeface="Heebo" pitchFamily="34" charset="-122"/>
                <a:cs typeface="Heebo" pitchFamily="34" charset="-120"/>
              </a:rPr>
              <a:t>There are various techniques employed for measuring sentiment, ranging from rule-based approaches to advanced machine learning models.</a:t>
            </a:r>
            <a:endParaRPr lang="en-US" sz="2400" dirty="0"/>
          </a:p>
        </p:txBody>
      </p:sp>
      <p:pic>
        <p:nvPicPr>
          <p:cNvPr id="7" name="Image 2" descr="preencoded.png"/>
          <p:cNvPicPr>
            <a:picLocks noChangeAspect="1"/>
          </p:cNvPicPr>
          <p:nvPr/>
        </p:nvPicPr>
        <p:blipFill>
          <a:blip r:embed="rId5"/>
          <a:stretch>
            <a:fillRect/>
          </a:stretch>
        </p:blipFill>
        <p:spPr>
          <a:xfrm>
            <a:off x="604837" y="2757607"/>
            <a:ext cx="431959" cy="431959"/>
          </a:xfrm>
          <a:prstGeom prst="rect">
            <a:avLst/>
          </a:prstGeom>
        </p:spPr>
      </p:pic>
      <p:sp>
        <p:nvSpPr>
          <p:cNvPr id="8" name="Text 3"/>
          <p:cNvSpPr/>
          <p:nvPr/>
        </p:nvSpPr>
        <p:spPr>
          <a:xfrm>
            <a:off x="604837" y="3362325"/>
            <a:ext cx="2160270" cy="269915"/>
          </a:xfrm>
          <a:prstGeom prst="rect">
            <a:avLst/>
          </a:prstGeom>
          <a:noFill/>
          <a:ln/>
        </p:spPr>
        <p:txBody>
          <a:bodyPr wrap="none" rtlCol="0" anchor="t"/>
          <a:lstStyle/>
          <a:p>
            <a:pPr marL="0" indent="0" algn="l">
              <a:lnSpc>
                <a:spcPts val="2126"/>
              </a:lnSpc>
              <a:buNone/>
            </a:pPr>
            <a:r>
              <a:rPr lang="en-US" sz="2800" dirty="0">
                <a:solidFill>
                  <a:srgbClr val="DCD7E5"/>
                </a:solidFill>
                <a:latin typeface="Montserrat" pitchFamily="34" charset="0"/>
                <a:ea typeface="Montserrat" pitchFamily="34" charset="-122"/>
                <a:cs typeface="Montserrat" pitchFamily="34" charset="-120"/>
              </a:rPr>
              <a:t>Lexicon-Based</a:t>
            </a:r>
            <a:endParaRPr lang="en-US" sz="2800" dirty="0"/>
          </a:p>
        </p:txBody>
      </p:sp>
      <p:sp>
        <p:nvSpPr>
          <p:cNvPr id="9" name="Text 4"/>
          <p:cNvSpPr/>
          <p:nvPr/>
        </p:nvSpPr>
        <p:spPr>
          <a:xfrm>
            <a:off x="604837" y="3735824"/>
            <a:ext cx="7934325" cy="794980"/>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These methods use pre-defined lists of words associated with positive or </a:t>
            </a:r>
          </a:p>
          <a:p>
            <a:pPr marL="0" indent="0" algn="l">
              <a:lnSpc>
                <a:spcPts val="2177"/>
              </a:lnSpc>
              <a:buNone/>
            </a:pPr>
            <a:r>
              <a:rPr lang="en-US" dirty="0">
                <a:solidFill>
                  <a:srgbClr val="DCD7E5"/>
                </a:solidFill>
                <a:latin typeface="Heebo" pitchFamily="34" charset="0"/>
                <a:ea typeface="Heebo" pitchFamily="34" charset="-122"/>
                <a:cs typeface="Heebo" pitchFamily="34" charset="-120"/>
              </a:rPr>
              <a:t>negative sentiments</a:t>
            </a:r>
            <a:r>
              <a:rPr lang="en-US" sz="2400" dirty="0">
                <a:solidFill>
                  <a:srgbClr val="DCD7E5"/>
                </a:solidFill>
                <a:latin typeface="Heebo" pitchFamily="34" charset="0"/>
                <a:ea typeface="Heebo" pitchFamily="34" charset="-122"/>
                <a:cs typeface="Heebo" pitchFamily="34" charset="-120"/>
              </a:rPr>
              <a:t>.</a:t>
            </a:r>
            <a:endParaRPr lang="en-US" sz="2400" dirty="0"/>
          </a:p>
        </p:txBody>
      </p:sp>
      <p:pic>
        <p:nvPicPr>
          <p:cNvPr id="10" name="Image 3" descr="preencoded.png"/>
          <p:cNvPicPr>
            <a:picLocks noChangeAspect="1"/>
          </p:cNvPicPr>
          <p:nvPr/>
        </p:nvPicPr>
        <p:blipFill>
          <a:blip r:embed="rId6"/>
          <a:stretch>
            <a:fillRect/>
          </a:stretch>
        </p:blipFill>
        <p:spPr>
          <a:xfrm>
            <a:off x="604837" y="4530804"/>
            <a:ext cx="431959" cy="431959"/>
          </a:xfrm>
          <a:prstGeom prst="rect">
            <a:avLst/>
          </a:prstGeom>
        </p:spPr>
      </p:pic>
      <p:sp>
        <p:nvSpPr>
          <p:cNvPr id="11" name="Text 5"/>
          <p:cNvSpPr/>
          <p:nvPr/>
        </p:nvSpPr>
        <p:spPr>
          <a:xfrm>
            <a:off x="604837" y="5135523"/>
            <a:ext cx="2160270" cy="269915"/>
          </a:xfrm>
          <a:prstGeom prst="rect">
            <a:avLst/>
          </a:prstGeom>
          <a:noFill/>
          <a:ln/>
        </p:spPr>
        <p:txBody>
          <a:bodyPr wrap="none" rtlCol="0" anchor="t"/>
          <a:lstStyle/>
          <a:p>
            <a:pPr marL="0" indent="0" algn="l">
              <a:lnSpc>
                <a:spcPts val="2126"/>
              </a:lnSpc>
              <a:buNone/>
            </a:pPr>
            <a:r>
              <a:rPr lang="en-US" sz="2800" dirty="0">
                <a:solidFill>
                  <a:srgbClr val="DCD7E5"/>
                </a:solidFill>
                <a:latin typeface="Montserrat" pitchFamily="34" charset="0"/>
                <a:ea typeface="Montserrat" pitchFamily="34" charset="-122"/>
                <a:cs typeface="Montserrat" pitchFamily="34" charset="-120"/>
              </a:rPr>
              <a:t>Machine Learning</a:t>
            </a:r>
            <a:endParaRPr lang="en-US" sz="2800" dirty="0"/>
          </a:p>
        </p:txBody>
      </p:sp>
      <p:sp>
        <p:nvSpPr>
          <p:cNvPr id="12" name="Text 6"/>
          <p:cNvSpPr/>
          <p:nvPr/>
        </p:nvSpPr>
        <p:spPr>
          <a:xfrm>
            <a:off x="604837" y="5509022"/>
            <a:ext cx="8009227" cy="691396"/>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These approaches train models on labeled data to classify sentiment </a:t>
            </a:r>
          </a:p>
          <a:p>
            <a:pPr marL="0" indent="0" algn="l">
              <a:lnSpc>
                <a:spcPts val="2177"/>
              </a:lnSpc>
              <a:buNone/>
            </a:pPr>
            <a:r>
              <a:rPr lang="en-US" dirty="0">
                <a:solidFill>
                  <a:srgbClr val="DCD7E5"/>
                </a:solidFill>
                <a:latin typeface="Heebo" pitchFamily="34" charset="0"/>
                <a:ea typeface="Heebo" pitchFamily="34" charset="-122"/>
                <a:cs typeface="Heebo" pitchFamily="34" charset="-120"/>
              </a:rPr>
              <a:t>based on patterns in text.</a:t>
            </a:r>
            <a:endParaRPr lang="en-US" dirty="0"/>
          </a:p>
        </p:txBody>
      </p:sp>
      <p:pic>
        <p:nvPicPr>
          <p:cNvPr id="13" name="Image 4" descr="preencoded.png"/>
          <p:cNvPicPr>
            <a:picLocks noChangeAspect="1"/>
          </p:cNvPicPr>
          <p:nvPr/>
        </p:nvPicPr>
        <p:blipFill>
          <a:blip r:embed="rId7"/>
          <a:stretch>
            <a:fillRect/>
          </a:stretch>
        </p:blipFill>
        <p:spPr>
          <a:xfrm>
            <a:off x="604837" y="6304002"/>
            <a:ext cx="431959" cy="431959"/>
          </a:xfrm>
          <a:prstGeom prst="rect">
            <a:avLst/>
          </a:prstGeom>
        </p:spPr>
      </p:pic>
      <p:sp>
        <p:nvSpPr>
          <p:cNvPr id="14" name="Text 7"/>
          <p:cNvSpPr/>
          <p:nvPr/>
        </p:nvSpPr>
        <p:spPr>
          <a:xfrm>
            <a:off x="604837" y="6908721"/>
            <a:ext cx="2160270" cy="269915"/>
          </a:xfrm>
          <a:prstGeom prst="rect">
            <a:avLst/>
          </a:prstGeom>
          <a:noFill/>
          <a:ln/>
        </p:spPr>
        <p:txBody>
          <a:bodyPr wrap="none" rtlCol="0" anchor="t"/>
          <a:lstStyle/>
          <a:p>
            <a:pPr marL="0" indent="0" algn="l">
              <a:lnSpc>
                <a:spcPts val="2126"/>
              </a:lnSpc>
              <a:buNone/>
            </a:pPr>
            <a:r>
              <a:rPr lang="en-US" sz="2800" dirty="0">
                <a:solidFill>
                  <a:srgbClr val="DCD7E5"/>
                </a:solidFill>
                <a:latin typeface="Montserrat" pitchFamily="34" charset="0"/>
                <a:ea typeface="Montserrat" pitchFamily="34" charset="-122"/>
                <a:cs typeface="Montserrat" pitchFamily="34" charset="-120"/>
              </a:rPr>
              <a:t>Deep Learning</a:t>
            </a:r>
            <a:endParaRPr lang="en-US" sz="2800" dirty="0"/>
          </a:p>
        </p:txBody>
      </p:sp>
      <p:sp>
        <p:nvSpPr>
          <p:cNvPr id="15" name="Text 8"/>
          <p:cNvSpPr/>
          <p:nvPr/>
        </p:nvSpPr>
        <p:spPr>
          <a:xfrm>
            <a:off x="604837" y="7282219"/>
            <a:ext cx="8009227" cy="604719"/>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These models leverage neural networks to capture complex relationships </a:t>
            </a:r>
          </a:p>
          <a:p>
            <a:pPr marL="0" indent="0" algn="l">
              <a:lnSpc>
                <a:spcPts val="2177"/>
              </a:lnSpc>
              <a:buNone/>
            </a:pPr>
            <a:r>
              <a:rPr lang="en-US" dirty="0">
                <a:solidFill>
                  <a:srgbClr val="DCD7E5"/>
                </a:solidFill>
                <a:latin typeface="Heebo" pitchFamily="34" charset="0"/>
                <a:ea typeface="Heebo" pitchFamily="34" charset="-122"/>
                <a:cs typeface="Heebo" pitchFamily="34" charset="-120"/>
              </a:rPr>
              <a:t>and nuances in language.</a:t>
            </a:r>
            <a:endParaRPr lang="en-US" dirty="0"/>
          </a:p>
        </p:txBody>
      </p:sp>
      <p:pic>
        <p:nvPicPr>
          <p:cNvPr id="16"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78666"/>
          </a:xfrm>
          <a:prstGeom prst="rect">
            <a:avLst/>
          </a:prstGeom>
          <a:solidFill>
            <a:srgbClr val="0D0A2C">
              <a:alpha val="75000"/>
            </a:srgbClr>
          </a:solidFill>
          <a:ln/>
        </p:spPr>
      </p:sp>
      <p:sp>
        <p:nvSpPr>
          <p:cNvPr id="4" name="Text 1"/>
          <p:cNvSpPr/>
          <p:nvPr/>
        </p:nvSpPr>
        <p:spPr>
          <a:xfrm>
            <a:off x="1111828" y="560547"/>
            <a:ext cx="11771092" cy="831836"/>
          </a:xfrm>
          <a:prstGeom prst="rect">
            <a:avLst/>
          </a:prstGeom>
          <a:noFill/>
          <a:ln/>
        </p:spPr>
        <p:txBody>
          <a:bodyPr wrap="square" rtlCol="0" anchor="t"/>
          <a:lstStyle/>
          <a:p>
            <a:pPr marL="0" indent="0">
              <a:lnSpc>
                <a:spcPts val="5016"/>
              </a:lnSpc>
              <a:buNone/>
            </a:pPr>
            <a:r>
              <a:rPr lang="en-US" sz="4013" dirty="0">
                <a:solidFill>
                  <a:srgbClr val="F2F0F4"/>
                </a:solidFill>
                <a:latin typeface="Montserrat" pitchFamily="34" charset="0"/>
                <a:ea typeface="Montserrat" pitchFamily="34" charset="-122"/>
                <a:cs typeface="Montserrat" pitchFamily="34" charset="-120"/>
              </a:rPr>
              <a:t>Datasets and Sources for Sentiment Analysis</a:t>
            </a:r>
            <a:endParaRPr lang="en-US" sz="4013" dirty="0"/>
          </a:p>
        </p:txBody>
      </p:sp>
      <p:pic>
        <p:nvPicPr>
          <p:cNvPr id="12"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4" name="Picture 13">
            <a:extLst>
              <a:ext uri="{FF2B5EF4-FFF2-40B4-BE49-F238E27FC236}">
                <a16:creationId xmlns:a16="http://schemas.microsoft.com/office/drawing/2014/main" id="{DA998375-024D-4185-AAC3-FFCF92413B1D}"/>
              </a:ext>
            </a:extLst>
          </p:cNvPr>
          <p:cNvPicPr>
            <a:picLocks noChangeAspect="1"/>
          </p:cNvPicPr>
          <p:nvPr/>
        </p:nvPicPr>
        <p:blipFill rotWithShape="1">
          <a:blip r:embed="rId6"/>
          <a:srcRect l="4502" t="4230" r="3484" b="12852"/>
          <a:stretch/>
        </p:blipFill>
        <p:spPr>
          <a:xfrm>
            <a:off x="2744577" y="1697549"/>
            <a:ext cx="9141246" cy="58919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990243"/>
            <a:ext cx="7415927" cy="3193971"/>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Understanding the Confusion Matrix</a:t>
            </a:r>
            <a:endParaRPr lang="en-US" sz="6707" dirty="0"/>
          </a:p>
        </p:txBody>
      </p:sp>
      <p:sp>
        <p:nvSpPr>
          <p:cNvPr id="6" name="Text 2"/>
          <p:cNvSpPr/>
          <p:nvPr/>
        </p:nvSpPr>
        <p:spPr>
          <a:xfrm>
            <a:off x="6350437" y="4554498"/>
            <a:ext cx="7415927" cy="1975247"/>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confusion matrix is a powerful tool in machine learning that provides a comprehensive assessment of a model's performance. It offers insights into the true positive, true negative, false positive, and false negative predictions, enabling developers to deeply understand their model's strengths and weaknesses.</a:t>
            </a:r>
            <a:endParaRPr lang="en-US" sz="1944" dirty="0"/>
          </a:p>
        </p:txBody>
      </p:sp>
      <p:pic>
        <p:nvPicPr>
          <p:cNvPr id="10"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31505"/>
          </a:xfrm>
          <a:prstGeom prst="rect">
            <a:avLst/>
          </a:prstGeom>
        </p:spPr>
      </p:pic>
      <p:sp>
        <p:nvSpPr>
          <p:cNvPr id="5" name="Text 1"/>
          <p:cNvSpPr/>
          <p:nvPr/>
        </p:nvSpPr>
        <p:spPr>
          <a:xfrm>
            <a:off x="6246257" y="597098"/>
            <a:ext cx="7624286" cy="1356836"/>
          </a:xfrm>
          <a:prstGeom prst="rect">
            <a:avLst/>
          </a:prstGeom>
          <a:noFill/>
          <a:ln/>
        </p:spPr>
        <p:txBody>
          <a:bodyPr wrap="square" rtlCol="0" anchor="t"/>
          <a:lstStyle/>
          <a:p>
            <a:pPr marL="0" indent="0">
              <a:lnSpc>
                <a:spcPts val="5343"/>
              </a:lnSpc>
              <a:buNone/>
            </a:pPr>
            <a:r>
              <a:rPr lang="en-US" sz="4274" dirty="0">
                <a:solidFill>
                  <a:srgbClr val="F2F0F4"/>
                </a:solidFill>
                <a:latin typeface="Montserrat" pitchFamily="34" charset="0"/>
                <a:ea typeface="Montserrat" pitchFamily="34" charset="-122"/>
                <a:cs typeface="Montserrat" pitchFamily="34" charset="-120"/>
              </a:rPr>
              <a:t>Significance of the Confusion Matrix</a:t>
            </a:r>
            <a:endParaRPr lang="en-US" sz="4274" dirty="0"/>
          </a:p>
        </p:txBody>
      </p:sp>
      <p:sp>
        <p:nvSpPr>
          <p:cNvPr id="6" name="Shape 2"/>
          <p:cNvSpPr/>
          <p:nvPr/>
        </p:nvSpPr>
        <p:spPr>
          <a:xfrm>
            <a:off x="6246257" y="2523768"/>
            <a:ext cx="488513" cy="488513"/>
          </a:xfrm>
          <a:prstGeom prst="roundRect">
            <a:avLst>
              <a:gd name="adj" fmla="val 20002"/>
            </a:avLst>
          </a:prstGeom>
          <a:solidFill>
            <a:srgbClr val="3C136D"/>
          </a:solidFill>
          <a:ln w="7620">
            <a:solidFill>
              <a:srgbClr val="552C86"/>
            </a:solidFill>
            <a:prstDash val="solid"/>
          </a:ln>
        </p:spPr>
      </p:sp>
      <p:sp>
        <p:nvSpPr>
          <p:cNvPr id="7" name="Text 3"/>
          <p:cNvSpPr/>
          <p:nvPr/>
        </p:nvSpPr>
        <p:spPr>
          <a:xfrm>
            <a:off x="6431637" y="2605088"/>
            <a:ext cx="117634" cy="325755"/>
          </a:xfrm>
          <a:prstGeom prst="rect">
            <a:avLst/>
          </a:prstGeom>
          <a:noFill/>
          <a:ln/>
        </p:spPr>
        <p:txBody>
          <a:bodyPr wrap="none" rtlCol="0" anchor="t"/>
          <a:lstStyle/>
          <a:p>
            <a:pPr marL="0" indent="0" algn="ctr">
              <a:lnSpc>
                <a:spcPts val="2565"/>
              </a:lnSpc>
              <a:buNone/>
            </a:pPr>
            <a:r>
              <a:rPr lang="en-US" sz="2565" dirty="0">
                <a:solidFill>
                  <a:srgbClr val="DCD7E5"/>
                </a:solidFill>
                <a:latin typeface="Montserrat" pitchFamily="34" charset="0"/>
                <a:ea typeface="Montserrat" pitchFamily="34" charset="-122"/>
                <a:cs typeface="Montserrat" pitchFamily="34" charset="-120"/>
              </a:rPr>
              <a:t>1</a:t>
            </a:r>
            <a:endParaRPr lang="en-US" sz="2565" dirty="0"/>
          </a:p>
        </p:txBody>
      </p:sp>
      <p:sp>
        <p:nvSpPr>
          <p:cNvPr id="8" name="Text 4"/>
          <p:cNvSpPr/>
          <p:nvPr/>
        </p:nvSpPr>
        <p:spPr>
          <a:xfrm>
            <a:off x="6951821" y="2523768"/>
            <a:ext cx="2714149" cy="339328"/>
          </a:xfrm>
          <a:prstGeom prst="rect">
            <a:avLst/>
          </a:prstGeom>
          <a:noFill/>
          <a:ln/>
        </p:spPr>
        <p:txBody>
          <a:bodyPr wrap="none" rtlCol="0" anchor="t"/>
          <a:lstStyle/>
          <a:p>
            <a:pPr marL="0" indent="0">
              <a:lnSpc>
                <a:spcPts val="2671"/>
              </a:lnSpc>
              <a:buNone/>
            </a:pPr>
            <a:r>
              <a:rPr lang="en-US" sz="2137" dirty="0">
                <a:solidFill>
                  <a:srgbClr val="DCD7E5"/>
                </a:solidFill>
                <a:latin typeface="Montserrat" pitchFamily="34" charset="0"/>
                <a:ea typeface="Montserrat" pitchFamily="34" charset="-122"/>
                <a:cs typeface="Montserrat" pitchFamily="34" charset="-120"/>
              </a:rPr>
              <a:t>Model Evaluation</a:t>
            </a:r>
            <a:endParaRPr lang="en-US" sz="2137" dirty="0"/>
          </a:p>
        </p:txBody>
      </p:sp>
      <p:sp>
        <p:nvSpPr>
          <p:cNvPr id="9" name="Text 5"/>
          <p:cNvSpPr/>
          <p:nvPr/>
        </p:nvSpPr>
        <p:spPr>
          <a:xfrm>
            <a:off x="6951821" y="2993350"/>
            <a:ext cx="6918722" cy="1042273"/>
          </a:xfrm>
          <a:prstGeom prst="rect">
            <a:avLst/>
          </a:prstGeom>
          <a:noFill/>
          <a:ln/>
        </p:spPr>
        <p:txBody>
          <a:bodyPr wrap="square" rtlCol="0" anchor="t"/>
          <a:lstStyle/>
          <a:p>
            <a:pPr marL="0" indent="0">
              <a:lnSpc>
                <a:spcPts val="2736"/>
              </a:lnSpc>
              <a:buNone/>
            </a:pPr>
            <a:r>
              <a:rPr lang="en-US" sz="1710" dirty="0">
                <a:solidFill>
                  <a:srgbClr val="DCD7E5"/>
                </a:solidFill>
                <a:latin typeface="Heebo" pitchFamily="34" charset="0"/>
                <a:ea typeface="Heebo" pitchFamily="34" charset="-122"/>
                <a:cs typeface="Heebo" pitchFamily="34" charset="-120"/>
              </a:rPr>
              <a:t>The confusion matrix is essential for evaluating the effectiveness of a machine learning model, allowing for the calculation of key performance metrics.</a:t>
            </a:r>
            <a:endParaRPr lang="en-US" sz="1710" dirty="0"/>
          </a:p>
        </p:txBody>
      </p:sp>
      <p:sp>
        <p:nvSpPr>
          <p:cNvPr id="10" name="Shape 6"/>
          <p:cNvSpPr/>
          <p:nvPr/>
        </p:nvSpPr>
        <p:spPr>
          <a:xfrm>
            <a:off x="6246257" y="4496872"/>
            <a:ext cx="488513" cy="488513"/>
          </a:xfrm>
          <a:prstGeom prst="roundRect">
            <a:avLst>
              <a:gd name="adj" fmla="val 20002"/>
            </a:avLst>
          </a:prstGeom>
          <a:solidFill>
            <a:srgbClr val="3C136D"/>
          </a:solidFill>
          <a:ln w="7620">
            <a:solidFill>
              <a:srgbClr val="552C86"/>
            </a:solidFill>
            <a:prstDash val="solid"/>
          </a:ln>
        </p:spPr>
      </p:sp>
      <p:sp>
        <p:nvSpPr>
          <p:cNvPr id="11" name="Text 7"/>
          <p:cNvSpPr/>
          <p:nvPr/>
        </p:nvSpPr>
        <p:spPr>
          <a:xfrm>
            <a:off x="6397943" y="4578191"/>
            <a:ext cx="185023" cy="325755"/>
          </a:xfrm>
          <a:prstGeom prst="rect">
            <a:avLst/>
          </a:prstGeom>
          <a:noFill/>
          <a:ln/>
        </p:spPr>
        <p:txBody>
          <a:bodyPr wrap="none" rtlCol="0" anchor="t"/>
          <a:lstStyle/>
          <a:p>
            <a:pPr marL="0" indent="0" algn="ctr">
              <a:lnSpc>
                <a:spcPts val="2565"/>
              </a:lnSpc>
              <a:buNone/>
            </a:pPr>
            <a:r>
              <a:rPr lang="en-US" sz="2565" dirty="0">
                <a:solidFill>
                  <a:srgbClr val="DCD7E5"/>
                </a:solidFill>
                <a:latin typeface="Montserrat" pitchFamily="34" charset="0"/>
                <a:ea typeface="Montserrat" pitchFamily="34" charset="-122"/>
                <a:cs typeface="Montserrat" pitchFamily="34" charset="-120"/>
              </a:rPr>
              <a:t>2</a:t>
            </a:r>
            <a:endParaRPr lang="en-US" sz="2565" dirty="0"/>
          </a:p>
        </p:txBody>
      </p:sp>
      <p:sp>
        <p:nvSpPr>
          <p:cNvPr id="12" name="Text 8"/>
          <p:cNvSpPr/>
          <p:nvPr/>
        </p:nvSpPr>
        <p:spPr>
          <a:xfrm>
            <a:off x="6951821" y="4496872"/>
            <a:ext cx="2785110" cy="339328"/>
          </a:xfrm>
          <a:prstGeom prst="rect">
            <a:avLst/>
          </a:prstGeom>
          <a:noFill/>
          <a:ln/>
        </p:spPr>
        <p:txBody>
          <a:bodyPr wrap="none" rtlCol="0" anchor="t"/>
          <a:lstStyle/>
          <a:p>
            <a:pPr marL="0" indent="0">
              <a:lnSpc>
                <a:spcPts val="2671"/>
              </a:lnSpc>
              <a:buNone/>
            </a:pPr>
            <a:r>
              <a:rPr lang="en-US" sz="2137" dirty="0">
                <a:solidFill>
                  <a:srgbClr val="DCD7E5"/>
                </a:solidFill>
                <a:latin typeface="Montserrat" pitchFamily="34" charset="0"/>
                <a:ea typeface="Montserrat" pitchFamily="34" charset="-122"/>
                <a:cs typeface="Montserrat" pitchFamily="34" charset="-120"/>
              </a:rPr>
              <a:t>Identify Weaknesses</a:t>
            </a:r>
            <a:endParaRPr lang="en-US" sz="2137" dirty="0"/>
          </a:p>
        </p:txBody>
      </p:sp>
      <p:sp>
        <p:nvSpPr>
          <p:cNvPr id="13" name="Text 9"/>
          <p:cNvSpPr/>
          <p:nvPr/>
        </p:nvSpPr>
        <p:spPr>
          <a:xfrm>
            <a:off x="6951821" y="4966454"/>
            <a:ext cx="6918722" cy="694849"/>
          </a:xfrm>
          <a:prstGeom prst="rect">
            <a:avLst/>
          </a:prstGeom>
          <a:noFill/>
          <a:ln/>
        </p:spPr>
        <p:txBody>
          <a:bodyPr wrap="square" rtlCol="0" anchor="t"/>
          <a:lstStyle/>
          <a:p>
            <a:pPr marL="0" indent="0">
              <a:lnSpc>
                <a:spcPts val="2736"/>
              </a:lnSpc>
              <a:buNone/>
            </a:pPr>
            <a:r>
              <a:rPr lang="en-US" sz="1710" dirty="0">
                <a:solidFill>
                  <a:srgbClr val="DCD7E5"/>
                </a:solidFill>
                <a:latin typeface="Heebo" pitchFamily="34" charset="0"/>
                <a:ea typeface="Heebo" pitchFamily="34" charset="-122"/>
                <a:cs typeface="Heebo" pitchFamily="34" charset="-120"/>
              </a:rPr>
              <a:t>It helps pinpoint areas where the model is struggling, guiding further optimization and improvement efforts.</a:t>
            </a:r>
            <a:endParaRPr lang="en-US" sz="1710" dirty="0"/>
          </a:p>
        </p:txBody>
      </p:sp>
      <p:sp>
        <p:nvSpPr>
          <p:cNvPr id="14" name="Shape 10"/>
          <p:cNvSpPr/>
          <p:nvPr/>
        </p:nvSpPr>
        <p:spPr>
          <a:xfrm>
            <a:off x="6246257" y="6122551"/>
            <a:ext cx="488513" cy="488513"/>
          </a:xfrm>
          <a:prstGeom prst="roundRect">
            <a:avLst>
              <a:gd name="adj" fmla="val 20002"/>
            </a:avLst>
          </a:prstGeom>
          <a:solidFill>
            <a:srgbClr val="3C136D"/>
          </a:solidFill>
          <a:ln w="7620">
            <a:solidFill>
              <a:srgbClr val="552C86"/>
            </a:solidFill>
            <a:prstDash val="solid"/>
          </a:ln>
        </p:spPr>
      </p:sp>
      <p:sp>
        <p:nvSpPr>
          <p:cNvPr id="15" name="Text 11"/>
          <p:cNvSpPr/>
          <p:nvPr/>
        </p:nvSpPr>
        <p:spPr>
          <a:xfrm>
            <a:off x="6398657" y="6203871"/>
            <a:ext cx="183713" cy="325755"/>
          </a:xfrm>
          <a:prstGeom prst="rect">
            <a:avLst/>
          </a:prstGeom>
          <a:noFill/>
          <a:ln/>
        </p:spPr>
        <p:txBody>
          <a:bodyPr wrap="none" rtlCol="0" anchor="t"/>
          <a:lstStyle/>
          <a:p>
            <a:pPr marL="0" indent="0" algn="ctr">
              <a:lnSpc>
                <a:spcPts val="2565"/>
              </a:lnSpc>
              <a:buNone/>
            </a:pPr>
            <a:r>
              <a:rPr lang="en-US" sz="2565" dirty="0">
                <a:solidFill>
                  <a:srgbClr val="DCD7E5"/>
                </a:solidFill>
                <a:latin typeface="Montserrat" pitchFamily="34" charset="0"/>
                <a:ea typeface="Montserrat" pitchFamily="34" charset="-122"/>
                <a:cs typeface="Montserrat" pitchFamily="34" charset="-120"/>
              </a:rPr>
              <a:t>3</a:t>
            </a:r>
            <a:endParaRPr lang="en-US" sz="2565" dirty="0"/>
          </a:p>
        </p:txBody>
      </p:sp>
      <p:sp>
        <p:nvSpPr>
          <p:cNvPr id="16" name="Text 12"/>
          <p:cNvSpPr/>
          <p:nvPr/>
        </p:nvSpPr>
        <p:spPr>
          <a:xfrm>
            <a:off x="6951821" y="6122551"/>
            <a:ext cx="2714149" cy="339328"/>
          </a:xfrm>
          <a:prstGeom prst="rect">
            <a:avLst/>
          </a:prstGeom>
          <a:noFill/>
          <a:ln/>
        </p:spPr>
        <p:txBody>
          <a:bodyPr wrap="none" rtlCol="0" anchor="t"/>
          <a:lstStyle/>
          <a:p>
            <a:pPr marL="0" indent="0">
              <a:lnSpc>
                <a:spcPts val="2671"/>
              </a:lnSpc>
              <a:buNone/>
            </a:pPr>
            <a:r>
              <a:rPr lang="en-US" sz="2137" dirty="0">
                <a:solidFill>
                  <a:srgbClr val="DCD7E5"/>
                </a:solidFill>
                <a:latin typeface="Montserrat" pitchFamily="34" charset="0"/>
                <a:ea typeface="Montserrat" pitchFamily="34" charset="-122"/>
                <a:cs typeface="Montserrat" pitchFamily="34" charset="-120"/>
              </a:rPr>
              <a:t>Informed Decisions</a:t>
            </a:r>
            <a:endParaRPr lang="en-US" sz="2137" dirty="0"/>
          </a:p>
        </p:txBody>
      </p:sp>
      <p:sp>
        <p:nvSpPr>
          <p:cNvPr id="17" name="Text 13"/>
          <p:cNvSpPr/>
          <p:nvPr/>
        </p:nvSpPr>
        <p:spPr>
          <a:xfrm>
            <a:off x="6951821" y="6592133"/>
            <a:ext cx="6918722" cy="1042273"/>
          </a:xfrm>
          <a:prstGeom prst="rect">
            <a:avLst/>
          </a:prstGeom>
          <a:noFill/>
          <a:ln/>
        </p:spPr>
        <p:txBody>
          <a:bodyPr wrap="square" rtlCol="0" anchor="t"/>
          <a:lstStyle/>
          <a:p>
            <a:pPr marL="0" indent="0">
              <a:lnSpc>
                <a:spcPts val="2736"/>
              </a:lnSpc>
              <a:buNone/>
            </a:pPr>
            <a:r>
              <a:rPr lang="en-US" sz="1710" dirty="0">
                <a:solidFill>
                  <a:srgbClr val="DCD7E5"/>
                </a:solidFill>
                <a:latin typeface="Heebo" pitchFamily="34" charset="0"/>
                <a:ea typeface="Heebo" pitchFamily="34" charset="-122"/>
                <a:cs typeface="Heebo" pitchFamily="34" charset="-120"/>
              </a:rPr>
              <a:t>The insights from the confusion matrix empower data scientists to make more informed decisions about model deployment and refinement.</a:t>
            </a:r>
            <a:endParaRPr lang="en-US" sz="1710"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919282"/>
            <a:ext cx="9431179"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Confusion Matrix Components</a:t>
            </a:r>
            <a:endParaRPr lang="en-US" sz="4860" dirty="0"/>
          </a:p>
        </p:txBody>
      </p:sp>
      <p:sp>
        <p:nvSpPr>
          <p:cNvPr id="5" name="Text 2"/>
          <p:cNvSpPr/>
          <p:nvPr/>
        </p:nvSpPr>
        <p:spPr>
          <a:xfrm>
            <a:off x="864037" y="2058522"/>
            <a:ext cx="277391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True Positive (TP)</a:t>
            </a:r>
            <a:endParaRPr lang="en-US" sz="2430" dirty="0"/>
          </a:p>
        </p:txBody>
      </p:sp>
      <p:sp>
        <p:nvSpPr>
          <p:cNvPr id="6" name="Text 3"/>
          <p:cNvSpPr/>
          <p:nvPr/>
        </p:nvSpPr>
        <p:spPr>
          <a:xfrm>
            <a:off x="864037" y="2691101"/>
            <a:ext cx="2773918"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Correctly predicted positive instances.</a:t>
            </a:r>
            <a:endParaRPr lang="en-US" sz="1944" dirty="0"/>
          </a:p>
        </p:txBody>
      </p:sp>
      <p:sp>
        <p:nvSpPr>
          <p:cNvPr id="7" name="Text 4"/>
          <p:cNvSpPr/>
          <p:nvPr/>
        </p:nvSpPr>
        <p:spPr>
          <a:xfrm>
            <a:off x="4019190" y="2058522"/>
            <a:ext cx="3067407" cy="771525"/>
          </a:xfrm>
          <a:prstGeom prst="rect">
            <a:avLst/>
          </a:prstGeom>
          <a:noFill/>
          <a:ln/>
        </p:spPr>
        <p:txBody>
          <a:bodyPr wrap="squar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True Negative (TN)</a:t>
            </a:r>
            <a:endParaRPr lang="en-US" sz="2430" dirty="0"/>
          </a:p>
        </p:txBody>
      </p:sp>
      <p:sp>
        <p:nvSpPr>
          <p:cNvPr id="8" name="Text 5"/>
          <p:cNvSpPr/>
          <p:nvPr/>
        </p:nvSpPr>
        <p:spPr>
          <a:xfrm>
            <a:off x="4067377" y="2710161"/>
            <a:ext cx="2773918"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Correctly predicted negative instances.</a:t>
            </a:r>
            <a:endParaRPr lang="en-US" sz="1944" dirty="0"/>
          </a:p>
        </p:txBody>
      </p:sp>
      <p:sp>
        <p:nvSpPr>
          <p:cNvPr id="9" name="Text 6"/>
          <p:cNvSpPr/>
          <p:nvPr/>
        </p:nvSpPr>
        <p:spPr>
          <a:xfrm>
            <a:off x="7475684" y="2058522"/>
            <a:ext cx="277391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False Positive (FP)</a:t>
            </a:r>
            <a:endParaRPr lang="en-US" sz="2430" dirty="0"/>
          </a:p>
        </p:txBody>
      </p:sp>
      <p:sp>
        <p:nvSpPr>
          <p:cNvPr id="10" name="Text 7"/>
          <p:cNvSpPr/>
          <p:nvPr/>
        </p:nvSpPr>
        <p:spPr>
          <a:xfrm>
            <a:off x="7475684" y="2691101"/>
            <a:ext cx="2773918"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Incorrectly predicted positive instances.</a:t>
            </a:r>
            <a:endParaRPr lang="en-US" sz="1944" dirty="0"/>
          </a:p>
        </p:txBody>
      </p:sp>
      <p:sp>
        <p:nvSpPr>
          <p:cNvPr id="11" name="Text 8"/>
          <p:cNvSpPr/>
          <p:nvPr/>
        </p:nvSpPr>
        <p:spPr>
          <a:xfrm>
            <a:off x="11015304" y="2058522"/>
            <a:ext cx="3255743" cy="771525"/>
          </a:xfrm>
          <a:prstGeom prst="rect">
            <a:avLst/>
          </a:prstGeom>
          <a:noFill/>
          <a:ln/>
        </p:spPr>
        <p:txBody>
          <a:bodyPr wrap="squar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False Negative (FN)</a:t>
            </a:r>
            <a:endParaRPr lang="en-US" sz="2430" dirty="0"/>
          </a:p>
        </p:txBody>
      </p:sp>
      <p:sp>
        <p:nvSpPr>
          <p:cNvPr id="12" name="Text 9"/>
          <p:cNvSpPr/>
          <p:nvPr/>
        </p:nvSpPr>
        <p:spPr>
          <a:xfrm>
            <a:off x="11034217" y="2681813"/>
            <a:ext cx="2773918"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Incorrectly predicted negative instances.</a:t>
            </a:r>
            <a:endParaRPr lang="en-US" sz="1944"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026" name="Picture 2">
            <a:extLst>
              <a:ext uri="{FF2B5EF4-FFF2-40B4-BE49-F238E27FC236}">
                <a16:creationId xmlns:a16="http://schemas.microsoft.com/office/drawing/2014/main" id="{CF3C3681-CEF4-4037-B977-C8603EA489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5704" y="4372098"/>
            <a:ext cx="2798812" cy="25841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DCC1F0-2BFF-4E30-8274-C1BE6E3C83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2105" y="4372098"/>
            <a:ext cx="3174047" cy="2517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738984-DACA-49FD-BE01-59DD146E5A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4287" y="4372097"/>
            <a:ext cx="3077302" cy="2517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23F45E-4E20-4EF6-944C-457ED53C2B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165" y="4372099"/>
            <a:ext cx="2408964" cy="2471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115616"/>
            <a:ext cx="8471416"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Use Cases and Applications</a:t>
            </a:r>
            <a:endParaRPr lang="en-US" sz="4860" dirty="0"/>
          </a:p>
        </p:txBody>
      </p:sp>
      <p:sp>
        <p:nvSpPr>
          <p:cNvPr id="5" name="Shape 2"/>
          <p:cNvSpPr/>
          <p:nvPr/>
        </p:nvSpPr>
        <p:spPr>
          <a:xfrm>
            <a:off x="864037" y="2380893"/>
            <a:ext cx="6327815" cy="2243138"/>
          </a:xfrm>
          <a:prstGeom prst="roundRect">
            <a:avLst>
              <a:gd name="adj" fmla="val 4953"/>
            </a:avLst>
          </a:prstGeom>
          <a:solidFill>
            <a:srgbClr val="3C136D"/>
          </a:solidFill>
          <a:ln w="15240">
            <a:solidFill>
              <a:srgbClr val="552C86"/>
            </a:solidFill>
            <a:prstDash val="solid"/>
          </a:ln>
        </p:spPr>
      </p:sp>
      <p:sp>
        <p:nvSpPr>
          <p:cNvPr id="6" name="Text 3"/>
          <p:cNvSpPr/>
          <p:nvPr/>
        </p:nvSpPr>
        <p:spPr>
          <a:xfrm>
            <a:off x="1126093" y="2642949"/>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Sentiment Analysis</a:t>
            </a:r>
            <a:endParaRPr lang="en-US" sz="2430" dirty="0"/>
          </a:p>
        </p:txBody>
      </p:sp>
      <p:sp>
        <p:nvSpPr>
          <p:cNvPr id="7" name="Text 4"/>
          <p:cNvSpPr/>
          <p:nvPr/>
        </p:nvSpPr>
        <p:spPr>
          <a:xfrm>
            <a:off x="1126093" y="3176826"/>
            <a:ext cx="5803702"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Classify text as positive, negative or neutral to understand customer opinions, reviews, and social media sentiment.</a:t>
            </a:r>
            <a:endParaRPr lang="en-US" sz="1944" dirty="0"/>
          </a:p>
        </p:txBody>
      </p:sp>
      <p:sp>
        <p:nvSpPr>
          <p:cNvPr id="8" name="Shape 5"/>
          <p:cNvSpPr/>
          <p:nvPr/>
        </p:nvSpPr>
        <p:spPr>
          <a:xfrm>
            <a:off x="7438668" y="2380893"/>
            <a:ext cx="6327815" cy="2243138"/>
          </a:xfrm>
          <a:prstGeom prst="roundRect">
            <a:avLst>
              <a:gd name="adj" fmla="val 4953"/>
            </a:avLst>
          </a:prstGeom>
          <a:solidFill>
            <a:srgbClr val="3C136D"/>
          </a:solidFill>
          <a:ln w="15240">
            <a:solidFill>
              <a:srgbClr val="552C86"/>
            </a:solidFill>
            <a:prstDash val="solid"/>
          </a:ln>
        </p:spPr>
      </p:sp>
      <p:sp>
        <p:nvSpPr>
          <p:cNvPr id="9" name="Text 6"/>
          <p:cNvSpPr/>
          <p:nvPr/>
        </p:nvSpPr>
        <p:spPr>
          <a:xfrm>
            <a:off x="7700724" y="2642949"/>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Spam Detection</a:t>
            </a:r>
            <a:endParaRPr lang="en-US" sz="2430" dirty="0"/>
          </a:p>
        </p:txBody>
      </p:sp>
      <p:sp>
        <p:nvSpPr>
          <p:cNvPr id="10" name="Text 7"/>
          <p:cNvSpPr/>
          <p:nvPr/>
        </p:nvSpPr>
        <p:spPr>
          <a:xfrm>
            <a:off x="7700724" y="3176826"/>
            <a:ext cx="5803702"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Identify and filter out spam emails, comments, or messages to keep online interactions clean and productive.</a:t>
            </a:r>
            <a:endParaRPr lang="en-US" sz="1944" dirty="0"/>
          </a:p>
        </p:txBody>
      </p:sp>
      <p:sp>
        <p:nvSpPr>
          <p:cNvPr id="11" name="Shape 8"/>
          <p:cNvSpPr/>
          <p:nvPr/>
        </p:nvSpPr>
        <p:spPr>
          <a:xfrm>
            <a:off x="864037" y="4870847"/>
            <a:ext cx="6327815" cy="2243138"/>
          </a:xfrm>
          <a:prstGeom prst="roundRect">
            <a:avLst>
              <a:gd name="adj" fmla="val 4953"/>
            </a:avLst>
          </a:prstGeom>
          <a:solidFill>
            <a:srgbClr val="3C136D"/>
          </a:solidFill>
          <a:ln w="15240">
            <a:solidFill>
              <a:srgbClr val="552C86"/>
            </a:solidFill>
            <a:prstDash val="solid"/>
          </a:ln>
        </p:spPr>
      </p:sp>
      <p:sp>
        <p:nvSpPr>
          <p:cNvPr id="12" name="Text 9"/>
          <p:cNvSpPr/>
          <p:nvPr/>
        </p:nvSpPr>
        <p:spPr>
          <a:xfrm>
            <a:off x="1126093" y="5132903"/>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Topic Modeling</a:t>
            </a:r>
            <a:endParaRPr lang="en-US" sz="2430" dirty="0"/>
          </a:p>
        </p:txBody>
      </p:sp>
      <p:sp>
        <p:nvSpPr>
          <p:cNvPr id="13" name="Text 10"/>
          <p:cNvSpPr/>
          <p:nvPr/>
        </p:nvSpPr>
        <p:spPr>
          <a:xfrm>
            <a:off x="1126093" y="5666780"/>
            <a:ext cx="5803702"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Categorize documents, articles, or web pages into relevant topics to enable efficient content organization and search.</a:t>
            </a:r>
            <a:endParaRPr lang="en-US" sz="1944" dirty="0"/>
          </a:p>
        </p:txBody>
      </p:sp>
      <p:sp>
        <p:nvSpPr>
          <p:cNvPr id="14" name="Shape 11"/>
          <p:cNvSpPr/>
          <p:nvPr/>
        </p:nvSpPr>
        <p:spPr>
          <a:xfrm>
            <a:off x="7438668" y="4870847"/>
            <a:ext cx="6327815" cy="2243138"/>
          </a:xfrm>
          <a:prstGeom prst="roundRect">
            <a:avLst>
              <a:gd name="adj" fmla="val 4953"/>
            </a:avLst>
          </a:prstGeom>
          <a:solidFill>
            <a:srgbClr val="3C136D"/>
          </a:solidFill>
          <a:ln w="15240">
            <a:solidFill>
              <a:srgbClr val="552C86"/>
            </a:solidFill>
            <a:prstDash val="solid"/>
          </a:ln>
        </p:spPr>
      </p:sp>
      <p:sp>
        <p:nvSpPr>
          <p:cNvPr id="15" name="Text 12"/>
          <p:cNvSpPr/>
          <p:nvPr/>
        </p:nvSpPr>
        <p:spPr>
          <a:xfrm>
            <a:off x="7700724" y="5132903"/>
            <a:ext cx="3120152"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Automated Tagging</a:t>
            </a:r>
            <a:endParaRPr lang="en-US" sz="2430" dirty="0"/>
          </a:p>
        </p:txBody>
      </p:sp>
      <p:sp>
        <p:nvSpPr>
          <p:cNvPr id="16" name="Text 13"/>
          <p:cNvSpPr/>
          <p:nvPr/>
        </p:nvSpPr>
        <p:spPr>
          <a:xfrm>
            <a:off x="7700724" y="5666780"/>
            <a:ext cx="5803702"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Automatically assign relevant tags or labels to text-based content to aid in retrieval and discoverability.</a:t>
            </a:r>
            <a:endParaRPr lang="en-US" sz="1944"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3854" y="-20798"/>
            <a:ext cx="14630400" cy="8229600"/>
          </a:xfrm>
          <a:prstGeom prst="rect">
            <a:avLst/>
          </a:prstGeom>
          <a:solidFill>
            <a:srgbClr val="0D0A2C">
              <a:alpha val="75000"/>
            </a:srgbClr>
          </a:solidFill>
          <a:ln/>
        </p:spPr>
      </p:sp>
      <p:sp>
        <p:nvSpPr>
          <p:cNvPr id="5" name="Text 1"/>
          <p:cNvSpPr/>
          <p:nvPr/>
        </p:nvSpPr>
        <p:spPr>
          <a:xfrm>
            <a:off x="342900" y="663536"/>
            <a:ext cx="13443823" cy="883174"/>
          </a:xfrm>
          <a:prstGeom prst="rect">
            <a:avLst/>
          </a:prstGeom>
          <a:noFill/>
          <a:ln/>
        </p:spPr>
        <p:txBody>
          <a:bodyPr wrap="square" rtlCol="0" anchor="t"/>
          <a:lstStyle/>
          <a:p>
            <a:pPr marL="0" indent="0">
              <a:lnSpc>
                <a:spcPts val="5932"/>
              </a:lnSpc>
              <a:buNone/>
            </a:pPr>
            <a:r>
              <a:rPr lang="en-US" sz="4746" dirty="0">
                <a:solidFill>
                  <a:srgbClr val="F2F0F4"/>
                </a:solidFill>
                <a:latin typeface="Montserrat" pitchFamily="34" charset="0"/>
                <a:ea typeface="Montserrat" pitchFamily="34" charset="-122"/>
                <a:cs typeface="Montserrat" pitchFamily="34" charset="-120"/>
              </a:rPr>
              <a:t>Calculating Performance Metrics</a:t>
            </a:r>
            <a:endParaRPr lang="en-US" sz="4746" dirty="0"/>
          </a:p>
        </p:txBody>
      </p:sp>
      <p:sp>
        <p:nvSpPr>
          <p:cNvPr id="6" name="Shape 2"/>
          <p:cNvSpPr/>
          <p:nvPr/>
        </p:nvSpPr>
        <p:spPr>
          <a:xfrm>
            <a:off x="6667619" y="1880756"/>
            <a:ext cx="48101" cy="5902036"/>
          </a:xfrm>
          <a:prstGeom prst="roundRect">
            <a:avLst>
              <a:gd name="adj" fmla="val 225542"/>
            </a:avLst>
          </a:prstGeom>
          <a:solidFill>
            <a:srgbClr val="552C86"/>
          </a:solidFill>
          <a:ln/>
        </p:spPr>
      </p:sp>
      <p:sp>
        <p:nvSpPr>
          <p:cNvPr id="7" name="Shape 3"/>
          <p:cNvSpPr/>
          <p:nvPr/>
        </p:nvSpPr>
        <p:spPr>
          <a:xfrm>
            <a:off x="6962835" y="2280971"/>
            <a:ext cx="843677" cy="48101"/>
          </a:xfrm>
          <a:prstGeom prst="roundRect">
            <a:avLst>
              <a:gd name="adj" fmla="val 225542"/>
            </a:avLst>
          </a:prstGeom>
          <a:solidFill>
            <a:srgbClr val="552C86"/>
          </a:solidFill>
          <a:ln/>
        </p:spPr>
      </p:sp>
      <p:sp>
        <p:nvSpPr>
          <p:cNvPr id="8" name="Shape 4"/>
          <p:cNvSpPr/>
          <p:nvPr/>
        </p:nvSpPr>
        <p:spPr>
          <a:xfrm>
            <a:off x="6420505" y="2033916"/>
            <a:ext cx="542330" cy="542330"/>
          </a:xfrm>
          <a:prstGeom prst="roundRect">
            <a:avLst>
              <a:gd name="adj" fmla="val 20004"/>
            </a:avLst>
          </a:prstGeom>
          <a:solidFill>
            <a:srgbClr val="3C136D"/>
          </a:solidFill>
          <a:ln w="7620">
            <a:solidFill>
              <a:srgbClr val="552C86"/>
            </a:solidFill>
            <a:prstDash val="solid"/>
          </a:ln>
        </p:spPr>
      </p:sp>
      <p:sp>
        <p:nvSpPr>
          <p:cNvPr id="9" name="Text 5"/>
          <p:cNvSpPr/>
          <p:nvPr/>
        </p:nvSpPr>
        <p:spPr>
          <a:xfrm>
            <a:off x="6626364" y="2124285"/>
            <a:ext cx="130493" cy="361593"/>
          </a:xfrm>
          <a:prstGeom prst="rect">
            <a:avLst/>
          </a:prstGeom>
          <a:noFill/>
          <a:ln/>
        </p:spPr>
        <p:txBody>
          <a:bodyPr wrap="none" rtlCol="0" anchor="t"/>
          <a:lstStyle/>
          <a:p>
            <a:pPr marL="0" indent="0" algn="ctr">
              <a:lnSpc>
                <a:spcPts val="2847"/>
              </a:lnSpc>
              <a:buNone/>
            </a:pPr>
            <a:r>
              <a:rPr lang="en-US" sz="2847" dirty="0">
                <a:solidFill>
                  <a:srgbClr val="DCD7E5"/>
                </a:solidFill>
                <a:latin typeface="Montserrat" pitchFamily="34" charset="0"/>
                <a:ea typeface="Montserrat" pitchFamily="34" charset="-122"/>
                <a:cs typeface="Montserrat" pitchFamily="34" charset="-120"/>
              </a:rPr>
              <a:t>1</a:t>
            </a:r>
            <a:endParaRPr lang="en-US" sz="2847" dirty="0"/>
          </a:p>
        </p:txBody>
      </p:sp>
      <p:sp>
        <p:nvSpPr>
          <p:cNvPr id="10" name="Text 6"/>
          <p:cNvSpPr/>
          <p:nvPr/>
        </p:nvSpPr>
        <p:spPr>
          <a:xfrm>
            <a:off x="8017550" y="2003793"/>
            <a:ext cx="3013472" cy="376595"/>
          </a:xfrm>
          <a:prstGeom prst="rect">
            <a:avLst/>
          </a:prstGeom>
          <a:noFill/>
          <a:ln/>
        </p:spPr>
        <p:txBody>
          <a:bodyPr wrap="none" rtlCol="0" anchor="t"/>
          <a:lstStyle/>
          <a:p>
            <a:pPr marL="0" indent="0" algn="l">
              <a:lnSpc>
                <a:spcPts val="2966"/>
              </a:lnSpc>
              <a:buNone/>
            </a:pPr>
            <a:r>
              <a:rPr lang="en-US" sz="2373" dirty="0">
                <a:solidFill>
                  <a:srgbClr val="DCD7E5"/>
                </a:solidFill>
                <a:latin typeface="Montserrat" pitchFamily="34" charset="0"/>
                <a:ea typeface="Montserrat" pitchFamily="34" charset="-122"/>
                <a:cs typeface="Montserrat" pitchFamily="34" charset="-120"/>
              </a:rPr>
              <a:t>Accuracy</a:t>
            </a:r>
            <a:endParaRPr lang="en-US" sz="2373" dirty="0"/>
          </a:p>
        </p:txBody>
      </p:sp>
      <mc:AlternateContent xmlns:mc="http://schemas.openxmlformats.org/markup-compatibility/2006" xmlns:a14="http://schemas.microsoft.com/office/drawing/2010/main">
        <mc:Choice Requires="a14">
          <p:sp>
            <p:nvSpPr>
              <p:cNvPr id="11" name="Text 7"/>
              <p:cNvSpPr/>
              <p:nvPr/>
            </p:nvSpPr>
            <p:spPr>
              <a:xfrm>
                <a:off x="8017550" y="2524930"/>
                <a:ext cx="5769173" cy="1394995"/>
              </a:xfrm>
              <a:prstGeom prst="rect">
                <a:avLst/>
              </a:prstGeom>
              <a:noFill/>
              <a:ln/>
            </p:spPr>
            <p:txBody>
              <a:bodyPr wrap="none" rtlCol="0" anchor="t"/>
              <a:lstStyle/>
              <a:p>
                <a:pPr marL="0" indent="0" algn="l">
                  <a:lnSpc>
                    <a:spcPts val="3037"/>
                  </a:lnSpc>
                  <a:buNone/>
                </a:pPr>
                <a:r>
                  <a:rPr lang="en-US" dirty="0">
                    <a:solidFill>
                      <a:srgbClr val="DCD7E5"/>
                    </a:solidFill>
                    <a:latin typeface="Heebo" pitchFamily="34" charset="0"/>
                    <a:ea typeface="Heebo" pitchFamily="34" charset="-122"/>
                    <a:cs typeface="Heebo" pitchFamily="34" charset="-120"/>
                  </a:rPr>
                  <a:t>The ratio of correct predictions to total predictions.</a:t>
                </a:r>
              </a:p>
              <a:p>
                <a:pPr>
                  <a:lnSpc>
                    <a:spcPts val="3037"/>
                  </a:lnSpc>
                </a:pPr>
                <a:r>
                  <a:rPr lang="en-US" dirty="0">
                    <a:solidFill>
                      <a:srgbClr val="DCD7E5"/>
                    </a:solidFill>
                    <a:latin typeface="Heebo" pitchFamily="34" charset="0"/>
                    <a:ea typeface="Heebo" pitchFamily="34" charset="-122"/>
                    <a:cs typeface="Heebo" pitchFamily="34" charset="-120"/>
                  </a:rPr>
                  <a:t>Measures the overall correctness of the model.</a:t>
                </a:r>
                <a:endParaRPr lang="en-US" sz="1898" dirty="0">
                  <a:solidFill>
                    <a:schemeClr val="bg1"/>
                  </a:solidFill>
                  <a:latin typeface="Heebo" pitchFamily="34" charset="0"/>
                  <a:ea typeface="Heebo" pitchFamily="34" charset="-122"/>
                  <a:cs typeface="Heebo" pitchFamily="34" charset="-120"/>
                </a:endParaRPr>
              </a:p>
              <a:p>
                <a:pPr marL="0" indent="0" algn="l">
                  <a:lnSpc>
                    <a:spcPts val="3037"/>
                  </a:lnSpc>
                  <a:buNone/>
                </a:pPr>
                <a14:m>
                  <m:oMathPara xmlns:m="http://schemas.openxmlformats.org/officeDocument/2006/math">
                    <m:oMathParaPr>
                      <m:jc m:val="centerGroup"/>
                    </m:oMathParaPr>
                    <m:oMath xmlns:m="http://schemas.openxmlformats.org/officeDocument/2006/math">
                      <m:f>
                        <m:fPr>
                          <m:ctrlPr>
                            <a:rPr lang="en-US" sz="1898" i="1" smtClean="0">
                              <a:solidFill>
                                <a:schemeClr val="bg1"/>
                              </a:solidFill>
                              <a:latin typeface="Cambria Math" panose="02040503050406030204" pitchFamily="18" charset="0"/>
                            </a:rPr>
                          </m:ctrlPr>
                        </m:fPr>
                        <m:num>
                          <m:r>
                            <a:rPr lang="en-IN" sz="1898" b="0" i="1" smtClean="0">
                              <a:solidFill>
                                <a:schemeClr val="bg1"/>
                              </a:solidFill>
                              <a:latin typeface="Cambria Math" panose="02040503050406030204" pitchFamily="18" charset="0"/>
                            </a:rPr>
                            <m:t>𝑇𝑃</m:t>
                          </m:r>
                          <m:r>
                            <a:rPr lang="en-IN" sz="1898" b="0" i="1" smtClean="0">
                              <a:solidFill>
                                <a:schemeClr val="bg1"/>
                              </a:solidFill>
                              <a:latin typeface="Cambria Math" panose="02040503050406030204" pitchFamily="18" charset="0"/>
                            </a:rPr>
                            <m:t>+</m:t>
                          </m:r>
                          <m:r>
                            <a:rPr lang="en-IN" sz="1898" b="0" i="1" smtClean="0">
                              <a:solidFill>
                                <a:schemeClr val="bg1"/>
                              </a:solidFill>
                              <a:latin typeface="Cambria Math" panose="02040503050406030204" pitchFamily="18" charset="0"/>
                            </a:rPr>
                            <m:t>𝐹𝑃</m:t>
                          </m:r>
                        </m:num>
                        <m:den>
                          <m:r>
                            <a:rPr lang="en-IN" sz="1898" b="0" i="1" smtClean="0">
                              <a:solidFill>
                                <a:schemeClr val="bg1"/>
                              </a:solidFill>
                              <a:latin typeface="Cambria Math" panose="02040503050406030204" pitchFamily="18" charset="0"/>
                            </a:rPr>
                            <m:t>𝑇𝑃</m:t>
                          </m:r>
                          <m:r>
                            <a:rPr lang="en-IN" sz="1898" b="0" i="1" smtClean="0">
                              <a:solidFill>
                                <a:schemeClr val="bg1"/>
                              </a:solidFill>
                              <a:latin typeface="Cambria Math" panose="02040503050406030204" pitchFamily="18" charset="0"/>
                            </a:rPr>
                            <m:t>+</m:t>
                          </m:r>
                          <m:r>
                            <a:rPr lang="en-IN" sz="1898" b="0" i="1" smtClean="0">
                              <a:solidFill>
                                <a:schemeClr val="bg1"/>
                              </a:solidFill>
                              <a:latin typeface="Cambria Math" panose="02040503050406030204" pitchFamily="18" charset="0"/>
                            </a:rPr>
                            <m:t>𝑇𝑁</m:t>
                          </m:r>
                          <m:r>
                            <a:rPr lang="en-IN" sz="1898" b="0" i="1" smtClean="0">
                              <a:solidFill>
                                <a:schemeClr val="bg1"/>
                              </a:solidFill>
                              <a:latin typeface="Cambria Math" panose="02040503050406030204" pitchFamily="18" charset="0"/>
                            </a:rPr>
                            <m:t>+</m:t>
                          </m:r>
                          <m:r>
                            <a:rPr lang="en-IN" sz="1898" b="0" i="1" smtClean="0">
                              <a:solidFill>
                                <a:schemeClr val="bg1"/>
                              </a:solidFill>
                              <a:latin typeface="Cambria Math" panose="02040503050406030204" pitchFamily="18" charset="0"/>
                            </a:rPr>
                            <m:t>𝐹𝑃</m:t>
                          </m:r>
                          <m:r>
                            <a:rPr lang="en-IN" sz="1898" b="0" i="1" smtClean="0">
                              <a:solidFill>
                                <a:schemeClr val="bg1"/>
                              </a:solidFill>
                              <a:latin typeface="Cambria Math" panose="02040503050406030204" pitchFamily="18" charset="0"/>
                            </a:rPr>
                            <m:t>+</m:t>
                          </m:r>
                          <m:r>
                            <a:rPr lang="en-IN" sz="1898" b="0" i="1" smtClean="0">
                              <a:solidFill>
                                <a:schemeClr val="bg1"/>
                              </a:solidFill>
                              <a:latin typeface="Cambria Math" panose="02040503050406030204" pitchFamily="18" charset="0"/>
                            </a:rPr>
                            <m:t>𝐹𝑁</m:t>
                          </m:r>
                        </m:den>
                      </m:f>
                    </m:oMath>
                  </m:oMathPara>
                </a14:m>
                <a:endParaRPr lang="en-US" sz="1898" dirty="0"/>
              </a:p>
            </p:txBody>
          </p:sp>
        </mc:Choice>
        <mc:Fallback xmlns="">
          <p:sp>
            <p:nvSpPr>
              <p:cNvPr id="11" name="Text 7"/>
              <p:cNvSpPr>
                <a:spLocks noRot="1" noChangeAspect="1" noMove="1" noResize="1" noEditPoints="1" noAdjustHandles="1" noChangeArrowheads="1" noChangeShapeType="1" noTextEdit="1"/>
              </p:cNvSpPr>
              <p:nvPr/>
            </p:nvSpPr>
            <p:spPr>
              <a:xfrm>
                <a:off x="8017550" y="2524930"/>
                <a:ext cx="5769173" cy="1394995"/>
              </a:xfrm>
              <a:prstGeom prst="rect">
                <a:avLst/>
              </a:prstGeom>
              <a:blipFill>
                <a:blip r:embed="rId4"/>
                <a:stretch>
                  <a:fillRect l="-845"/>
                </a:stretch>
              </a:blipFill>
              <a:ln/>
            </p:spPr>
            <p:txBody>
              <a:bodyPr/>
              <a:lstStyle/>
              <a:p>
                <a:r>
                  <a:rPr lang="en-IN">
                    <a:noFill/>
                  </a:rPr>
                  <a:t> </a:t>
                </a:r>
              </a:p>
            </p:txBody>
          </p:sp>
        </mc:Fallback>
      </mc:AlternateContent>
      <p:sp>
        <p:nvSpPr>
          <p:cNvPr id="12" name="Shape 8"/>
          <p:cNvSpPr/>
          <p:nvPr/>
        </p:nvSpPr>
        <p:spPr>
          <a:xfrm>
            <a:off x="6962835" y="4035510"/>
            <a:ext cx="843677" cy="48101"/>
          </a:xfrm>
          <a:prstGeom prst="roundRect">
            <a:avLst>
              <a:gd name="adj" fmla="val 225542"/>
            </a:avLst>
          </a:prstGeom>
          <a:solidFill>
            <a:srgbClr val="552C86"/>
          </a:solidFill>
          <a:ln/>
        </p:spPr>
      </p:sp>
      <p:sp>
        <p:nvSpPr>
          <p:cNvPr id="13" name="Shape 9"/>
          <p:cNvSpPr/>
          <p:nvPr/>
        </p:nvSpPr>
        <p:spPr>
          <a:xfrm>
            <a:off x="6420505" y="3788455"/>
            <a:ext cx="542330" cy="542330"/>
          </a:xfrm>
          <a:prstGeom prst="roundRect">
            <a:avLst>
              <a:gd name="adj" fmla="val 20004"/>
            </a:avLst>
          </a:prstGeom>
          <a:solidFill>
            <a:srgbClr val="3C136D"/>
          </a:solidFill>
          <a:ln w="7620">
            <a:solidFill>
              <a:srgbClr val="552C86"/>
            </a:solidFill>
            <a:prstDash val="solid"/>
          </a:ln>
        </p:spPr>
      </p:sp>
      <p:sp>
        <p:nvSpPr>
          <p:cNvPr id="14" name="Text 10"/>
          <p:cNvSpPr/>
          <p:nvPr/>
        </p:nvSpPr>
        <p:spPr>
          <a:xfrm>
            <a:off x="6588978" y="3878823"/>
            <a:ext cx="205383" cy="361593"/>
          </a:xfrm>
          <a:prstGeom prst="rect">
            <a:avLst/>
          </a:prstGeom>
          <a:noFill/>
          <a:ln/>
        </p:spPr>
        <p:txBody>
          <a:bodyPr wrap="none" rtlCol="0" anchor="t"/>
          <a:lstStyle/>
          <a:p>
            <a:pPr marL="0" indent="0" algn="ctr">
              <a:lnSpc>
                <a:spcPts val="2847"/>
              </a:lnSpc>
              <a:buNone/>
            </a:pPr>
            <a:r>
              <a:rPr lang="en-US" sz="2847" dirty="0">
                <a:solidFill>
                  <a:srgbClr val="DCD7E5"/>
                </a:solidFill>
                <a:latin typeface="Montserrat" pitchFamily="34" charset="0"/>
                <a:ea typeface="Montserrat" pitchFamily="34" charset="-122"/>
                <a:cs typeface="Montserrat" pitchFamily="34" charset="-120"/>
              </a:rPr>
              <a:t>2</a:t>
            </a:r>
            <a:endParaRPr lang="en-US" sz="2847" dirty="0"/>
          </a:p>
        </p:txBody>
      </p:sp>
      <p:sp>
        <p:nvSpPr>
          <p:cNvPr id="15" name="Text 11"/>
          <p:cNvSpPr/>
          <p:nvPr/>
        </p:nvSpPr>
        <p:spPr>
          <a:xfrm>
            <a:off x="8017550" y="3758332"/>
            <a:ext cx="3013472" cy="376595"/>
          </a:xfrm>
          <a:prstGeom prst="rect">
            <a:avLst/>
          </a:prstGeom>
          <a:noFill/>
          <a:ln/>
        </p:spPr>
        <p:txBody>
          <a:bodyPr wrap="none" rtlCol="0" anchor="t"/>
          <a:lstStyle/>
          <a:p>
            <a:pPr marL="0" indent="0" algn="l">
              <a:lnSpc>
                <a:spcPts val="2966"/>
              </a:lnSpc>
              <a:buNone/>
            </a:pPr>
            <a:r>
              <a:rPr lang="en-US" sz="2373" dirty="0">
                <a:solidFill>
                  <a:srgbClr val="DCD7E5"/>
                </a:solidFill>
                <a:latin typeface="Montserrat" pitchFamily="34" charset="0"/>
                <a:ea typeface="Montserrat" pitchFamily="34" charset="-122"/>
                <a:cs typeface="Montserrat" pitchFamily="34" charset="-120"/>
              </a:rPr>
              <a:t>Precision</a:t>
            </a:r>
            <a:endParaRPr lang="en-US" sz="2373" dirty="0"/>
          </a:p>
        </p:txBody>
      </p:sp>
      <mc:AlternateContent xmlns:mc="http://schemas.openxmlformats.org/markup-compatibility/2006" xmlns:a14="http://schemas.microsoft.com/office/drawing/2010/main">
        <mc:Choice Requires="a14">
          <p:sp>
            <p:nvSpPr>
              <p:cNvPr id="16" name="Text 12"/>
              <p:cNvSpPr/>
              <p:nvPr/>
            </p:nvSpPr>
            <p:spPr>
              <a:xfrm>
                <a:off x="8017550" y="4279469"/>
                <a:ext cx="5769173" cy="1281540"/>
              </a:xfrm>
              <a:prstGeom prst="rect">
                <a:avLst/>
              </a:prstGeom>
              <a:noFill/>
              <a:ln/>
            </p:spPr>
            <p:txBody>
              <a:bodyPr wrap="none" rtlCol="0" anchor="t"/>
              <a:lstStyle/>
              <a:p>
                <a:pPr marL="0" indent="0" algn="l">
                  <a:lnSpc>
                    <a:spcPts val="3037"/>
                  </a:lnSpc>
                  <a:buNone/>
                </a:pPr>
                <a:r>
                  <a:rPr lang="en-US" dirty="0">
                    <a:solidFill>
                      <a:srgbClr val="DCD7E5"/>
                    </a:solidFill>
                    <a:latin typeface="Heebo" pitchFamily="34" charset="0"/>
                    <a:ea typeface="Heebo" pitchFamily="34" charset="-122"/>
                    <a:cs typeface="Heebo" pitchFamily="34" charset="-120"/>
                  </a:rPr>
                  <a:t>The ratio of true positives to all positive predictions.</a:t>
                </a:r>
              </a:p>
              <a:p>
                <a:pPr>
                  <a:lnSpc>
                    <a:spcPts val="3037"/>
                  </a:lnSpc>
                </a:pPr>
                <a:r>
                  <a:rPr lang="en-US" dirty="0">
                    <a:solidFill>
                      <a:srgbClr val="DCD7E5"/>
                    </a:solidFill>
                    <a:latin typeface="Heebo" pitchFamily="34" charset="0"/>
                    <a:ea typeface="Heebo" pitchFamily="34" charset="-122"/>
                    <a:cs typeface="Heebo" pitchFamily="34" charset="-120"/>
                  </a:rPr>
                  <a:t>Indicates the model's ability to avoid false positives</a:t>
                </a:r>
                <a:r>
                  <a:rPr lang="en-US" sz="2000" dirty="0">
                    <a:solidFill>
                      <a:srgbClr val="DCD7E5"/>
                    </a:solidFill>
                    <a:latin typeface="Heebo" pitchFamily="34" charset="0"/>
                    <a:ea typeface="Heebo" pitchFamily="34" charset="-122"/>
                    <a:cs typeface="Heebo" pitchFamily="34" charset="-120"/>
                  </a:rPr>
                  <a:t>.</a:t>
                </a:r>
                <a:endParaRPr lang="en-US" sz="1898" dirty="0">
                  <a:solidFill>
                    <a:srgbClr val="DCD7E5"/>
                  </a:solidFill>
                  <a:latin typeface="Heebo" pitchFamily="34" charset="0"/>
                  <a:ea typeface="Heebo" pitchFamily="34" charset="-122"/>
                  <a:cs typeface="Heebo" pitchFamily="34" charset="-120"/>
                </a:endParaRPr>
              </a:p>
              <a:p>
                <a:pPr marL="0" indent="0" algn="l">
                  <a:lnSpc>
                    <a:spcPts val="3037"/>
                  </a:lnSpc>
                  <a:buNone/>
                </a:pPr>
                <a14:m>
                  <m:oMathPara xmlns:m="http://schemas.openxmlformats.org/officeDocument/2006/math">
                    <m:oMathParaPr>
                      <m:jc m:val="centerGroup"/>
                    </m:oMathParaPr>
                    <m:oMath xmlns:m="http://schemas.openxmlformats.org/officeDocument/2006/math">
                      <m:f>
                        <m:fPr>
                          <m:ctrlPr>
                            <a:rPr lang="en-US" sz="1898" i="1" smtClean="0">
                              <a:solidFill>
                                <a:schemeClr val="bg1"/>
                              </a:solidFill>
                              <a:latin typeface="Cambria Math" panose="02040503050406030204" pitchFamily="18" charset="0"/>
                            </a:rPr>
                          </m:ctrlPr>
                        </m:fPr>
                        <m:num>
                          <m:r>
                            <a:rPr lang="en-IN" sz="1898" b="0" i="1" smtClean="0">
                              <a:solidFill>
                                <a:schemeClr val="bg1"/>
                              </a:solidFill>
                              <a:latin typeface="Cambria Math" panose="02040503050406030204" pitchFamily="18" charset="0"/>
                            </a:rPr>
                            <m:t>𝑇𝑃</m:t>
                          </m:r>
                        </m:num>
                        <m:den>
                          <m:r>
                            <a:rPr lang="en-IN" sz="1898" b="0" i="1" smtClean="0">
                              <a:solidFill>
                                <a:schemeClr val="bg1"/>
                              </a:solidFill>
                              <a:latin typeface="Cambria Math" panose="02040503050406030204" pitchFamily="18" charset="0"/>
                            </a:rPr>
                            <m:t>𝑇𝑃</m:t>
                          </m:r>
                          <m:r>
                            <a:rPr lang="en-IN" sz="1898" b="0" i="1" smtClean="0">
                              <a:solidFill>
                                <a:schemeClr val="bg1"/>
                              </a:solidFill>
                              <a:latin typeface="Cambria Math" panose="02040503050406030204" pitchFamily="18" charset="0"/>
                            </a:rPr>
                            <m:t>+</m:t>
                          </m:r>
                          <m:r>
                            <a:rPr lang="en-IN" sz="1898" b="0" i="1" smtClean="0">
                              <a:solidFill>
                                <a:schemeClr val="bg1"/>
                              </a:solidFill>
                              <a:latin typeface="Cambria Math" panose="02040503050406030204" pitchFamily="18" charset="0"/>
                            </a:rPr>
                            <m:t>𝐹𝑃</m:t>
                          </m:r>
                        </m:den>
                      </m:f>
                    </m:oMath>
                  </m:oMathPara>
                </a14:m>
                <a:endParaRPr lang="en-US" sz="1898" dirty="0">
                  <a:solidFill>
                    <a:schemeClr val="bg1"/>
                  </a:solidFill>
                </a:endParaRPr>
              </a:p>
            </p:txBody>
          </p:sp>
        </mc:Choice>
        <mc:Fallback xmlns="">
          <p:sp>
            <p:nvSpPr>
              <p:cNvPr id="16" name="Text 12"/>
              <p:cNvSpPr>
                <a:spLocks noRot="1" noChangeAspect="1" noMove="1" noResize="1" noEditPoints="1" noAdjustHandles="1" noChangeArrowheads="1" noChangeShapeType="1" noTextEdit="1"/>
              </p:cNvSpPr>
              <p:nvPr/>
            </p:nvSpPr>
            <p:spPr>
              <a:xfrm>
                <a:off x="8017550" y="4279469"/>
                <a:ext cx="5769173" cy="1281540"/>
              </a:xfrm>
              <a:prstGeom prst="rect">
                <a:avLst/>
              </a:prstGeom>
              <a:blipFill>
                <a:blip r:embed="rId5"/>
                <a:stretch>
                  <a:fillRect l="-845" b="-2857"/>
                </a:stretch>
              </a:blipFill>
              <a:ln/>
            </p:spPr>
            <p:txBody>
              <a:bodyPr/>
              <a:lstStyle/>
              <a:p>
                <a:r>
                  <a:rPr lang="en-IN">
                    <a:noFill/>
                  </a:rPr>
                  <a:t> </a:t>
                </a:r>
              </a:p>
            </p:txBody>
          </p:sp>
        </mc:Fallback>
      </mc:AlternateContent>
      <p:sp>
        <p:nvSpPr>
          <p:cNvPr id="17" name="Shape 13"/>
          <p:cNvSpPr/>
          <p:nvPr/>
        </p:nvSpPr>
        <p:spPr>
          <a:xfrm>
            <a:off x="6962835" y="5602663"/>
            <a:ext cx="843677" cy="48101"/>
          </a:xfrm>
          <a:prstGeom prst="roundRect">
            <a:avLst>
              <a:gd name="adj" fmla="val 225542"/>
            </a:avLst>
          </a:prstGeom>
          <a:solidFill>
            <a:srgbClr val="552C86"/>
          </a:solidFill>
          <a:ln/>
        </p:spPr>
      </p:sp>
      <p:sp>
        <p:nvSpPr>
          <p:cNvPr id="18" name="Shape 14"/>
          <p:cNvSpPr/>
          <p:nvPr/>
        </p:nvSpPr>
        <p:spPr>
          <a:xfrm>
            <a:off x="6420505" y="5355608"/>
            <a:ext cx="542330" cy="542330"/>
          </a:xfrm>
          <a:prstGeom prst="roundRect">
            <a:avLst>
              <a:gd name="adj" fmla="val 20004"/>
            </a:avLst>
          </a:prstGeom>
          <a:solidFill>
            <a:srgbClr val="3C136D"/>
          </a:solidFill>
          <a:ln w="7620">
            <a:solidFill>
              <a:srgbClr val="552C86"/>
            </a:solidFill>
            <a:prstDash val="solid"/>
          </a:ln>
        </p:spPr>
      </p:sp>
      <p:sp>
        <p:nvSpPr>
          <p:cNvPr id="19" name="Text 15"/>
          <p:cNvSpPr/>
          <p:nvPr/>
        </p:nvSpPr>
        <p:spPr>
          <a:xfrm>
            <a:off x="6589693" y="5445977"/>
            <a:ext cx="203954" cy="361593"/>
          </a:xfrm>
          <a:prstGeom prst="rect">
            <a:avLst/>
          </a:prstGeom>
          <a:noFill/>
          <a:ln/>
        </p:spPr>
        <p:txBody>
          <a:bodyPr wrap="none" rtlCol="0" anchor="t"/>
          <a:lstStyle/>
          <a:p>
            <a:pPr marL="0" indent="0" algn="ctr">
              <a:lnSpc>
                <a:spcPts val="2847"/>
              </a:lnSpc>
              <a:buNone/>
            </a:pPr>
            <a:r>
              <a:rPr lang="en-US" sz="2847" dirty="0">
                <a:solidFill>
                  <a:srgbClr val="DCD7E5"/>
                </a:solidFill>
                <a:latin typeface="Montserrat" pitchFamily="34" charset="0"/>
                <a:ea typeface="Montserrat" pitchFamily="34" charset="-122"/>
                <a:cs typeface="Montserrat" pitchFamily="34" charset="-120"/>
              </a:rPr>
              <a:t>3</a:t>
            </a:r>
            <a:endParaRPr lang="en-US" sz="2847" dirty="0"/>
          </a:p>
        </p:txBody>
      </p:sp>
      <p:sp>
        <p:nvSpPr>
          <p:cNvPr id="20" name="Text 16"/>
          <p:cNvSpPr/>
          <p:nvPr/>
        </p:nvSpPr>
        <p:spPr>
          <a:xfrm>
            <a:off x="8017550" y="5325486"/>
            <a:ext cx="3013472" cy="376595"/>
          </a:xfrm>
          <a:prstGeom prst="rect">
            <a:avLst/>
          </a:prstGeom>
          <a:noFill/>
          <a:ln/>
        </p:spPr>
        <p:txBody>
          <a:bodyPr wrap="none" rtlCol="0" anchor="t"/>
          <a:lstStyle/>
          <a:p>
            <a:pPr marL="0" indent="0" algn="l">
              <a:lnSpc>
                <a:spcPts val="2966"/>
              </a:lnSpc>
              <a:buNone/>
            </a:pPr>
            <a:r>
              <a:rPr lang="en-US" sz="2373" dirty="0">
                <a:solidFill>
                  <a:srgbClr val="DCD7E5"/>
                </a:solidFill>
                <a:latin typeface="Montserrat" pitchFamily="34" charset="0"/>
                <a:ea typeface="Montserrat" pitchFamily="34" charset="-122"/>
                <a:cs typeface="Montserrat" pitchFamily="34" charset="-120"/>
              </a:rPr>
              <a:t>Recall</a:t>
            </a:r>
            <a:endParaRPr lang="en-US" sz="2373" dirty="0"/>
          </a:p>
        </p:txBody>
      </p:sp>
      <mc:AlternateContent xmlns:mc="http://schemas.openxmlformats.org/markup-compatibility/2006" xmlns:a14="http://schemas.microsoft.com/office/drawing/2010/main">
        <mc:Choice Requires="a14">
          <p:sp>
            <p:nvSpPr>
              <p:cNvPr id="21" name="Text 17"/>
              <p:cNvSpPr/>
              <p:nvPr/>
            </p:nvSpPr>
            <p:spPr>
              <a:xfrm>
                <a:off x="8017550" y="5846622"/>
                <a:ext cx="6394641" cy="1281540"/>
              </a:xfrm>
              <a:prstGeom prst="rect">
                <a:avLst/>
              </a:prstGeom>
              <a:noFill/>
              <a:ln/>
            </p:spPr>
            <p:txBody>
              <a:bodyPr wrap="square" rtlCol="0" anchor="t"/>
              <a:lstStyle/>
              <a:p>
                <a:pPr marL="0" indent="0" algn="l">
                  <a:lnSpc>
                    <a:spcPts val="3037"/>
                  </a:lnSpc>
                  <a:buNone/>
                </a:pPr>
                <a:r>
                  <a:rPr lang="en-US" dirty="0">
                    <a:solidFill>
                      <a:srgbClr val="DCD7E5"/>
                    </a:solidFill>
                    <a:latin typeface="Heebo" pitchFamily="34" charset="0"/>
                    <a:ea typeface="Heebo" pitchFamily="34" charset="-122"/>
                    <a:cs typeface="Heebo" pitchFamily="34" charset="-120"/>
                  </a:rPr>
                  <a:t>The ratio of true positives to all actual positive instances.</a:t>
                </a:r>
              </a:p>
              <a:p>
                <a:pPr>
                  <a:lnSpc>
                    <a:spcPts val="3037"/>
                  </a:lnSpc>
                </a:pPr>
                <a:r>
                  <a:rPr lang="en-US" dirty="0">
                    <a:solidFill>
                      <a:srgbClr val="DCD7E5"/>
                    </a:solidFill>
                    <a:latin typeface="Heebo" pitchFamily="34" charset="0"/>
                    <a:ea typeface="Heebo" pitchFamily="34" charset="-122"/>
                    <a:cs typeface="Heebo" pitchFamily="34" charset="-120"/>
                  </a:rPr>
                  <a:t>Reflects the model’s </a:t>
                </a:r>
                <a:r>
                  <a:rPr lang="en-US" dirty="0" err="1">
                    <a:solidFill>
                      <a:srgbClr val="DCD7E5"/>
                    </a:solidFill>
                    <a:latin typeface="Heebo" pitchFamily="34" charset="0"/>
                    <a:ea typeface="Heebo" pitchFamily="34" charset="-122"/>
                    <a:cs typeface="Heebo" pitchFamily="34" charset="-120"/>
                  </a:rPr>
                  <a:t>abiliity</a:t>
                </a:r>
                <a:r>
                  <a:rPr lang="en-US" dirty="0">
                    <a:solidFill>
                      <a:srgbClr val="DCD7E5"/>
                    </a:solidFill>
                    <a:latin typeface="Heebo" pitchFamily="34" charset="0"/>
                    <a:ea typeface="Heebo" pitchFamily="34" charset="-122"/>
                    <a:cs typeface="Heebo" pitchFamily="34" charset="-120"/>
                  </a:rPr>
                  <a:t> to identify positive instances.</a:t>
                </a:r>
                <a:endParaRPr lang="en-US" sz="1898" dirty="0">
                  <a:solidFill>
                    <a:srgbClr val="DCD7E5"/>
                  </a:solidFill>
                  <a:latin typeface="Heebo" pitchFamily="34" charset="0"/>
                  <a:ea typeface="Heebo" pitchFamily="34" charset="-122"/>
                  <a:cs typeface="Heebo" pitchFamily="34" charset="-120"/>
                </a:endParaRPr>
              </a:p>
              <a:p>
                <a:pPr marL="0" indent="0" algn="l">
                  <a:lnSpc>
                    <a:spcPts val="3037"/>
                  </a:lnSpc>
                  <a:buNone/>
                </a:pPr>
                <a14:m>
                  <m:oMathPara xmlns:m="http://schemas.openxmlformats.org/officeDocument/2006/math">
                    <m:oMathParaPr>
                      <m:jc m:val="centerGroup"/>
                    </m:oMathParaPr>
                    <m:oMath xmlns:m="http://schemas.openxmlformats.org/officeDocument/2006/math">
                      <m:f>
                        <m:fPr>
                          <m:ctrlPr>
                            <a:rPr lang="en-US" sz="1898" i="1" smtClean="0">
                              <a:solidFill>
                                <a:schemeClr val="bg1"/>
                              </a:solidFill>
                              <a:latin typeface="Cambria Math" panose="02040503050406030204" pitchFamily="18" charset="0"/>
                            </a:rPr>
                          </m:ctrlPr>
                        </m:fPr>
                        <m:num>
                          <m:r>
                            <a:rPr lang="en-IN" sz="1898" b="0" i="1" smtClean="0">
                              <a:solidFill>
                                <a:schemeClr val="bg1"/>
                              </a:solidFill>
                              <a:latin typeface="Cambria Math" panose="02040503050406030204" pitchFamily="18" charset="0"/>
                            </a:rPr>
                            <m:t>𝑇𝑃</m:t>
                          </m:r>
                        </m:num>
                        <m:den>
                          <m:r>
                            <a:rPr lang="en-IN" sz="1898" b="0" i="1" smtClean="0">
                              <a:solidFill>
                                <a:schemeClr val="bg1"/>
                              </a:solidFill>
                              <a:latin typeface="Cambria Math" panose="02040503050406030204" pitchFamily="18" charset="0"/>
                            </a:rPr>
                            <m:t>𝑇𝑃</m:t>
                          </m:r>
                          <m:r>
                            <a:rPr lang="en-IN" sz="1898" b="0" i="1" smtClean="0">
                              <a:solidFill>
                                <a:schemeClr val="bg1"/>
                              </a:solidFill>
                              <a:latin typeface="Cambria Math" panose="02040503050406030204" pitchFamily="18" charset="0"/>
                            </a:rPr>
                            <m:t>+</m:t>
                          </m:r>
                          <m:r>
                            <a:rPr lang="en-IN" sz="1898" b="0" i="1" smtClean="0">
                              <a:solidFill>
                                <a:schemeClr val="bg1"/>
                              </a:solidFill>
                              <a:latin typeface="Cambria Math" panose="02040503050406030204" pitchFamily="18" charset="0"/>
                            </a:rPr>
                            <m:t>𝐹𝑁</m:t>
                          </m:r>
                        </m:den>
                      </m:f>
                    </m:oMath>
                  </m:oMathPara>
                </a14:m>
                <a:endParaRPr lang="en-US" sz="1898" dirty="0">
                  <a:solidFill>
                    <a:schemeClr val="bg1"/>
                  </a:solidFill>
                </a:endParaRPr>
              </a:p>
            </p:txBody>
          </p:sp>
        </mc:Choice>
        <mc:Fallback xmlns="">
          <p:sp>
            <p:nvSpPr>
              <p:cNvPr id="21" name="Text 17"/>
              <p:cNvSpPr>
                <a:spLocks noRot="1" noChangeAspect="1" noMove="1" noResize="1" noEditPoints="1" noAdjustHandles="1" noChangeArrowheads="1" noChangeShapeType="1" noTextEdit="1"/>
              </p:cNvSpPr>
              <p:nvPr/>
            </p:nvSpPr>
            <p:spPr>
              <a:xfrm>
                <a:off x="8017550" y="5846622"/>
                <a:ext cx="6394641" cy="1281540"/>
              </a:xfrm>
              <a:prstGeom prst="rect">
                <a:avLst/>
              </a:prstGeom>
              <a:blipFill>
                <a:blip r:embed="rId6"/>
                <a:stretch>
                  <a:fillRect l="-763" b="-2857"/>
                </a:stretch>
              </a:blipFill>
              <a:ln/>
            </p:spPr>
            <p:txBody>
              <a:bodyPr/>
              <a:lstStyle/>
              <a:p>
                <a:r>
                  <a:rPr lang="en-IN">
                    <a:noFill/>
                  </a:rPr>
                  <a:t> </a:t>
                </a:r>
              </a:p>
            </p:txBody>
          </p:sp>
        </mc:Fallback>
      </mc:AlternateContent>
      <p:pic>
        <p:nvPicPr>
          <p:cNvPr id="22" name="Image 2"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pic>
        <p:nvPicPr>
          <p:cNvPr id="12290" name="Picture 2" descr="How to interpret a confusion matrix for a machine learning model">
            <a:extLst>
              <a:ext uri="{FF2B5EF4-FFF2-40B4-BE49-F238E27FC236}">
                <a16:creationId xmlns:a16="http://schemas.microsoft.com/office/drawing/2014/main" id="{D57447B8-6502-4BFF-9CFA-D8E5965106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721" t="5671" r="12475" b="8128"/>
          <a:stretch/>
        </p:blipFill>
        <p:spPr bwMode="auto">
          <a:xfrm>
            <a:off x="148323" y="2404435"/>
            <a:ext cx="5950684" cy="3617584"/>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13">
            <a:extLst>
              <a:ext uri="{FF2B5EF4-FFF2-40B4-BE49-F238E27FC236}">
                <a16:creationId xmlns:a16="http://schemas.microsoft.com/office/drawing/2014/main" id="{99C75365-AB43-4085-A2B7-F1AD0DF65DE4}"/>
              </a:ext>
            </a:extLst>
          </p:cNvPr>
          <p:cNvSpPr/>
          <p:nvPr/>
        </p:nvSpPr>
        <p:spPr>
          <a:xfrm>
            <a:off x="6962835" y="7301513"/>
            <a:ext cx="843677" cy="48101"/>
          </a:xfrm>
          <a:prstGeom prst="roundRect">
            <a:avLst>
              <a:gd name="adj" fmla="val 225542"/>
            </a:avLst>
          </a:prstGeom>
          <a:solidFill>
            <a:srgbClr val="552C86"/>
          </a:solidFill>
          <a:ln/>
        </p:spPr>
      </p:sp>
      <p:sp>
        <p:nvSpPr>
          <p:cNvPr id="25" name="Shape 14">
            <a:extLst>
              <a:ext uri="{FF2B5EF4-FFF2-40B4-BE49-F238E27FC236}">
                <a16:creationId xmlns:a16="http://schemas.microsoft.com/office/drawing/2014/main" id="{3FA2D39B-A7C8-4E69-A858-3EA90582697C}"/>
              </a:ext>
            </a:extLst>
          </p:cNvPr>
          <p:cNvSpPr/>
          <p:nvPr/>
        </p:nvSpPr>
        <p:spPr>
          <a:xfrm>
            <a:off x="6420505" y="7054458"/>
            <a:ext cx="542330" cy="542330"/>
          </a:xfrm>
          <a:prstGeom prst="roundRect">
            <a:avLst>
              <a:gd name="adj" fmla="val 20004"/>
            </a:avLst>
          </a:prstGeom>
          <a:solidFill>
            <a:srgbClr val="3C136D"/>
          </a:solidFill>
          <a:ln w="7620">
            <a:solidFill>
              <a:srgbClr val="552C86"/>
            </a:solidFill>
            <a:prstDash val="solid"/>
          </a:ln>
        </p:spPr>
      </p:sp>
      <p:sp>
        <p:nvSpPr>
          <p:cNvPr id="26" name="Text 15">
            <a:extLst>
              <a:ext uri="{FF2B5EF4-FFF2-40B4-BE49-F238E27FC236}">
                <a16:creationId xmlns:a16="http://schemas.microsoft.com/office/drawing/2014/main" id="{D232132F-FEB2-4BE9-8BA8-D8F7407E2CAA}"/>
              </a:ext>
            </a:extLst>
          </p:cNvPr>
          <p:cNvSpPr/>
          <p:nvPr/>
        </p:nvSpPr>
        <p:spPr>
          <a:xfrm>
            <a:off x="6589693" y="7144827"/>
            <a:ext cx="203954" cy="361593"/>
          </a:xfrm>
          <a:prstGeom prst="rect">
            <a:avLst/>
          </a:prstGeom>
          <a:noFill/>
          <a:ln/>
        </p:spPr>
        <p:txBody>
          <a:bodyPr wrap="none" rtlCol="0" anchor="t"/>
          <a:lstStyle/>
          <a:p>
            <a:pPr marL="0" indent="0" algn="ctr">
              <a:lnSpc>
                <a:spcPts val="2847"/>
              </a:lnSpc>
              <a:buNone/>
            </a:pPr>
            <a:r>
              <a:rPr lang="en-US" sz="2847" dirty="0">
                <a:solidFill>
                  <a:srgbClr val="DCD7E5"/>
                </a:solidFill>
                <a:latin typeface="Montserrat" pitchFamily="34" charset="0"/>
              </a:rPr>
              <a:t>4</a:t>
            </a:r>
            <a:endParaRPr lang="en-US" sz="2847" dirty="0"/>
          </a:p>
        </p:txBody>
      </p:sp>
      <p:sp>
        <p:nvSpPr>
          <p:cNvPr id="27" name="Text 16">
            <a:extLst>
              <a:ext uri="{FF2B5EF4-FFF2-40B4-BE49-F238E27FC236}">
                <a16:creationId xmlns:a16="http://schemas.microsoft.com/office/drawing/2014/main" id="{B69C0439-0D88-409F-BAB6-271BD3A92C58}"/>
              </a:ext>
            </a:extLst>
          </p:cNvPr>
          <p:cNvSpPr/>
          <p:nvPr/>
        </p:nvSpPr>
        <p:spPr>
          <a:xfrm>
            <a:off x="8017550" y="7031191"/>
            <a:ext cx="3013472" cy="376595"/>
          </a:xfrm>
          <a:prstGeom prst="rect">
            <a:avLst/>
          </a:prstGeom>
          <a:noFill/>
          <a:ln/>
        </p:spPr>
        <p:txBody>
          <a:bodyPr wrap="none" rtlCol="0" anchor="t"/>
          <a:lstStyle/>
          <a:p>
            <a:pPr marL="0" indent="0" algn="l">
              <a:lnSpc>
                <a:spcPts val="2966"/>
              </a:lnSpc>
              <a:buNone/>
            </a:pPr>
            <a:r>
              <a:rPr lang="en-US" sz="2373" dirty="0">
                <a:solidFill>
                  <a:srgbClr val="DCD7E5"/>
                </a:solidFill>
                <a:latin typeface="Montserrat" pitchFamily="34" charset="0"/>
                <a:ea typeface="Montserrat" pitchFamily="34" charset="-122"/>
                <a:cs typeface="Montserrat" pitchFamily="34" charset="-120"/>
              </a:rPr>
              <a:t>F-Score</a:t>
            </a:r>
            <a:endParaRPr lang="en-US" sz="2373" dirty="0"/>
          </a:p>
        </p:txBody>
      </p:sp>
      <p:sp>
        <p:nvSpPr>
          <p:cNvPr id="28" name="Text 17">
            <a:extLst>
              <a:ext uri="{FF2B5EF4-FFF2-40B4-BE49-F238E27FC236}">
                <a16:creationId xmlns:a16="http://schemas.microsoft.com/office/drawing/2014/main" id="{1AEC9817-3219-4BF0-A449-30DE286FA753}"/>
              </a:ext>
            </a:extLst>
          </p:cNvPr>
          <p:cNvSpPr/>
          <p:nvPr/>
        </p:nvSpPr>
        <p:spPr>
          <a:xfrm>
            <a:off x="8169950" y="6238015"/>
            <a:ext cx="6394641" cy="1281540"/>
          </a:xfrm>
          <a:prstGeom prst="rect">
            <a:avLst/>
          </a:prstGeom>
          <a:noFill/>
          <a:ln/>
        </p:spPr>
        <p:txBody>
          <a:bodyPr wrap="square" rtlCol="0" anchor="t"/>
          <a:lstStyle/>
          <a:p>
            <a:pPr marL="0" indent="0" algn="l">
              <a:lnSpc>
                <a:spcPts val="3037"/>
              </a:lnSpc>
              <a:buNone/>
            </a:pPr>
            <a:endParaRPr lang="en-US" dirty="0">
              <a:solidFill>
                <a:srgbClr val="DCD7E5"/>
              </a:solidFill>
              <a:latin typeface="Heebo" pitchFamily="34" charset="0"/>
              <a:ea typeface="Heebo" pitchFamily="34" charset="-122"/>
              <a:cs typeface="Heebo" pitchFamily="34" charset="-120"/>
            </a:endParaRPr>
          </a:p>
        </p:txBody>
      </p:sp>
      <p:sp>
        <p:nvSpPr>
          <p:cNvPr id="30" name="TextBox 29">
            <a:extLst>
              <a:ext uri="{FF2B5EF4-FFF2-40B4-BE49-F238E27FC236}">
                <a16:creationId xmlns:a16="http://schemas.microsoft.com/office/drawing/2014/main" id="{68814305-E1B6-4264-915A-A5342A1542EA}"/>
              </a:ext>
            </a:extLst>
          </p:cNvPr>
          <p:cNvSpPr txBox="1"/>
          <p:nvPr/>
        </p:nvSpPr>
        <p:spPr>
          <a:xfrm>
            <a:off x="8017550" y="7557623"/>
            <a:ext cx="7315200" cy="722634"/>
          </a:xfrm>
          <a:prstGeom prst="rect">
            <a:avLst/>
          </a:prstGeom>
          <a:noFill/>
        </p:spPr>
        <p:txBody>
          <a:bodyPr wrap="square">
            <a:spAutoFit/>
          </a:bodyPr>
          <a:lstStyle/>
          <a:p>
            <a:pPr marL="0" indent="0">
              <a:lnSpc>
                <a:spcPts val="2505"/>
              </a:lnSpc>
              <a:buNone/>
            </a:pPr>
            <a:r>
              <a:rPr lang="en-US" sz="1800" dirty="0">
                <a:solidFill>
                  <a:srgbClr val="DCD7E5"/>
                </a:solidFill>
                <a:latin typeface="Heebo" pitchFamily="34" charset="0"/>
                <a:ea typeface="Heebo" pitchFamily="34" charset="-122"/>
                <a:cs typeface="Heebo" pitchFamily="34" charset="-120"/>
              </a:rPr>
              <a:t>The harmonic mean of precision and recall, </a:t>
            </a:r>
          </a:p>
          <a:p>
            <a:pPr marL="0" indent="0">
              <a:lnSpc>
                <a:spcPts val="2505"/>
              </a:lnSpc>
              <a:buNone/>
            </a:pPr>
            <a:r>
              <a:rPr lang="en-US" sz="1800" dirty="0">
                <a:solidFill>
                  <a:srgbClr val="DCD7E5"/>
                </a:solidFill>
                <a:latin typeface="Heebo" pitchFamily="34" charset="0"/>
                <a:ea typeface="Heebo" pitchFamily="34" charset="-122"/>
                <a:cs typeface="Heebo" pitchFamily="34" charset="-120"/>
              </a:rPr>
              <a:t>balancing both metrics.</a:t>
            </a:r>
            <a:endParaRPr 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64084"/>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864084"/>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Practical Examples of Confusion Matrix Applications</a:t>
            </a:r>
            <a:endParaRPr lang="en-US" sz="3402" dirty="0"/>
          </a:p>
        </p:txBody>
      </p:sp>
      <p:pic>
        <p:nvPicPr>
          <p:cNvPr id="6" name="Image 2" descr="preencoded.png"/>
          <p:cNvPicPr>
            <a:picLocks noChangeAspect="1"/>
          </p:cNvPicPr>
          <p:nvPr/>
        </p:nvPicPr>
        <p:blipFill>
          <a:blip r:embed="rId5"/>
          <a:stretch>
            <a:fillRect/>
          </a:stretch>
        </p:blipFill>
        <p:spPr>
          <a:xfrm>
            <a:off x="6091238" y="1814513"/>
            <a:ext cx="431959" cy="431959"/>
          </a:xfrm>
          <a:prstGeom prst="rect">
            <a:avLst/>
          </a:prstGeom>
        </p:spPr>
      </p:pic>
      <p:sp>
        <p:nvSpPr>
          <p:cNvPr id="7" name="Text 2"/>
          <p:cNvSpPr/>
          <p:nvPr/>
        </p:nvSpPr>
        <p:spPr>
          <a:xfrm>
            <a:off x="6091238" y="2419231"/>
            <a:ext cx="2160270" cy="269915"/>
          </a:xfrm>
          <a:prstGeom prst="rect">
            <a:avLst/>
          </a:prstGeom>
          <a:noFill/>
          <a:ln/>
        </p:spPr>
        <p:txBody>
          <a:bodyPr wrap="none" rtlCol="0" anchor="t"/>
          <a:lstStyle/>
          <a:p>
            <a:pPr marL="0" indent="0" algn="l">
              <a:lnSpc>
                <a:spcPts val="2126"/>
              </a:lnSpc>
              <a:buNone/>
            </a:pPr>
            <a:r>
              <a:rPr lang="en-US" sz="2400" dirty="0">
                <a:solidFill>
                  <a:srgbClr val="DCD7E5"/>
                </a:solidFill>
                <a:latin typeface="Montserrat" pitchFamily="34" charset="0"/>
                <a:ea typeface="Montserrat" pitchFamily="34" charset="-122"/>
                <a:cs typeface="Montserrat" pitchFamily="34" charset="-120"/>
              </a:rPr>
              <a:t>Healthcare</a:t>
            </a:r>
            <a:endParaRPr lang="en-US" sz="1701" dirty="0"/>
          </a:p>
        </p:txBody>
      </p:sp>
      <p:sp>
        <p:nvSpPr>
          <p:cNvPr id="8" name="Text 3"/>
          <p:cNvSpPr/>
          <p:nvPr/>
        </p:nvSpPr>
        <p:spPr>
          <a:xfrm>
            <a:off x="6091238" y="2792730"/>
            <a:ext cx="7934325" cy="276582"/>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Analyzing the performance of disease diagnosis models.</a:t>
            </a:r>
            <a:endParaRPr lang="en-US" dirty="0"/>
          </a:p>
        </p:txBody>
      </p:sp>
      <p:pic>
        <p:nvPicPr>
          <p:cNvPr id="9" name="Image 3" descr="preencoded.png"/>
          <p:cNvPicPr>
            <a:picLocks noChangeAspect="1"/>
          </p:cNvPicPr>
          <p:nvPr/>
        </p:nvPicPr>
        <p:blipFill>
          <a:blip r:embed="rId6"/>
          <a:stretch>
            <a:fillRect/>
          </a:stretch>
        </p:blipFill>
        <p:spPr>
          <a:xfrm>
            <a:off x="6091238" y="3587710"/>
            <a:ext cx="431959" cy="431959"/>
          </a:xfrm>
          <a:prstGeom prst="rect">
            <a:avLst/>
          </a:prstGeom>
        </p:spPr>
      </p:pic>
      <p:sp>
        <p:nvSpPr>
          <p:cNvPr id="10" name="Text 4"/>
          <p:cNvSpPr/>
          <p:nvPr/>
        </p:nvSpPr>
        <p:spPr>
          <a:xfrm>
            <a:off x="6091238" y="4192429"/>
            <a:ext cx="2438638" cy="269915"/>
          </a:xfrm>
          <a:prstGeom prst="rect">
            <a:avLst/>
          </a:prstGeom>
          <a:noFill/>
          <a:ln/>
        </p:spPr>
        <p:txBody>
          <a:bodyPr wrap="none" rtlCol="0" anchor="t"/>
          <a:lstStyle/>
          <a:p>
            <a:pPr marL="0" indent="0" algn="l">
              <a:lnSpc>
                <a:spcPts val="2126"/>
              </a:lnSpc>
              <a:buNone/>
            </a:pPr>
            <a:r>
              <a:rPr lang="en-US" sz="2400" dirty="0">
                <a:solidFill>
                  <a:srgbClr val="DCD7E5"/>
                </a:solidFill>
                <a:latin typeface="Montserrat" pitchFamily="34" charset="0"/>
                <a:ea typeface="Montserrat" pitchFamily="34" charset="-122"/>
                <a:cs typeface="Montserrat" pitchFamily="34" charset="-120"/>
              </a:rPr>
              <a:t>Email Spam Detection</a:t>
            </a:r>
            <a:endParaRPr lang="en-US" sz="2400" dirty="0"/>
          </a:p>
        </p:txBody>
      </p:sp>
      <p:sp>
        <p:nvSpPr>
          <p:cNvPr id="11" name="Text 5"/>
          <p:cNvSpPr/>
          <p:nvPr/>
        </p:nvSpPr>
        <p:spPr>
          <a:xfrm>
            <a:off x="6091238" y="4565928"/>
            <a:ext cx="7934325" cy="276582"/>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Evaluating the accuracy of spam filtering algorithms.</a:t>
            </a:r>
            <a:endParaRPr lang="en-US" dirty="0"/>
          </a:p>
        </p:txBody>
      </p:sp>
      <p:pic>
        <p:nvPicPr>
          <p:cNvPr id="12" name="Image 4" descr="preencoded.png"/>
          <p:cNvPicPr>
            <a:picLocks noChangeAspect="1"/>
          </p:cNvPicPr>
          <p:nvPr/>
        </p:nvPicPr>
        <p:blipFill>
          <a:blip r:embed="rId7"/>
          <a:stretch>
            <a:fillRect/>
          </a:stretch>
        </p:blipFill>
        <p:spPr>
          <a:xfrm>
            <a:off x="6091238" y="5360908"/>
            <a:ext cx="431959" cy="431959"/>
          </a:xfrm>
          <a:prstGeom prst="rect">
            <a:avLst/>
          </a:prstGeom>
        </p:spPr>
      </p:pic>
      <p:sp>
        <p:nvSpPr>
          <p:cNvPr id="13" name="Text 6"/>
          <p:cNvSpPr/>
          <p:nvPr/>
        </p:nvSpPr>
        <p:spPr>
          <a:xfrm>
            <a:off x="6091238" y="5965627"/>
            <a:ext cx="2160270" cy="269915"/>
          </a:xfrm>
          <a:prstGeom prst="rect">
            <a:avLst/>
          </a:prstGeom>
          <a:noFill/>
          <a:ln/>
        </p:spPr>
        <p:txBody>
          <a:bodyPr wrap="none" rtlCol="0" anchor="t"/>
          <a:lstStyle/>
          <a:p>
            <a:pPr marL="0" indent="0" algn="l">
              <a:lnSpc>
                <a:spcPts val="2126"/>
              </a:lnSpc>
              <a:buNone/>
            </a:pPr>
            <a:r>
              <a:rPr lang="en-US" sz="2000" dirty="0">
                <a:solidFill>
                  <a:srgbClr val="DCD7E5"/>
                </a:solidFill>
                <a:latin typeface="Montserrat" pitchFamily="34" charset="0"/>
                <a:ea typeface="Montserrat" pitchFamily="34" charset="-122"/>
                <a:cs typeface="Montserrat" pitchFamily="34" charset="-120"/>
              </a:rPr>
              <a:t>E-commerce</a:t>
            </a:r>
            <a:endParaRPr lang="en-US" sz="2000" dirty="0"/>
          </a:p>
        </p:txBody>
      </p:sp>
      <p:sp>
        <p:nvSpPr>
          <p:cNvPr id="14" name="Text 7"/>
          <p:cNvSpPr/>
          <p:nvPr/>
        </p:nvSpPr>
        <p:spPr>
          <a:xfrm>
            <a:off x="6091238" y="6339126"/>
            <a:ext cx="7934325" cy="276582"/>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Optimizing product recommendation systems.</a:t>
            </a:r>
            <a:endParaRPr lang="en-US" dirty="0"/>
          </a:p>
        </p:txBody>
      </p:sp>
      <p:pic>
        <p:nvPicPr>
          <p:cNvPr id="15" name="Image 5" descr="preencoded.png"/>
          <p:cNvPicPr>
            <a:picLocks noChangeAspect="1"/>
          </p:cNvPicPr>
          <p:nvPr/>
        </p:nvPicPr>
        <p:blipFill>
          <a:blip r:embed="rId8"/>
          <a:stretch>
            <a:fillRect/>
          </a:stretch>
        </p:blipFill>
        <p:spPr>
          <a:xfrm>
            <a:off x="6091238" y="6905504"/>
            <a:ext cx="431959" cy="431959"/>
          </a:xfrm>
          <a:prstGeom prst="rect">
            <a:avLst/>
          </a:prstGeom>
        </p:spPr>
      </p:pic>
      <p:sp>
        <p:nvSpPr>
          <p:cNvPr id="16" name="Text 8"/>
          <p:cNvSpPr/>
          <p:nvPr/>
        </p:nvSpPr>
        <p:spPr>
          <a:xfrm>
            <a:off x="6091237" y="7510222"/>
            <a:ext cx="2720253" cy="269915"/>
          </a:xfrm>
          <a:prstGeom prst="rect">
            <a:avLst/>
          </a:prstGeom>
          <a:noFill/>
          <a:ln/>
        </p:spPr>
        <p:txBody>
          <a:bodyPr wrap="none" rtlCol="0" anchor="t"/>
          <a:lstStyle/>
          <a:p>
            <a:pPr marL="0" indent="0" algn="l">
              <a:lnSpc>
                <a:spcPts val="2126"/>
              </a:lnSpc>
              <a:buNone/>
            </a:pPr>
            <a:r>
              <a:rPr lang="en-US" sz="2400" dirty="0">
                <a:solidFill>
                  <a:srgbClr val="DCD7E5"/>
                </a:solidFill>
                <a:latin typeface="Montserrat" pitchFamily="34" charset="0"/>
                <a:ea typeface="Montserrat" pitchFamily="34" charset="-122"/>
                <a:cs typeface="Montserrat" pitchFamily="34" charset="-120"/>
              </a:rPr>
              <a:t>Self-Driving Cars</a:t>
            </a:r>
            <a:endParaRPr lang="en-US" sz="2400" dirty="0"/>
          </a:p>
        </p:txBody>
      </p:sp>
      <p:sp>
        <p:nvSpPr>
          <p:cNvPr id="17" name="Text 9"/>
          <p:cNvSpPr/>
          <p:nvPr/>
        </p:nvSpPr>
        <p:spPr>
          <a:xfrm>
            <a:off x="6091238" y="7883721"/>
            <a:ext cx="7934325" cy="276582"/>
          </a:xfrm>
          <a:prstGeom prst="rect">
            <a:avLst/>
          </a:prstGeom>
          <a:noFill/>
          <a:ln/>
        </p:spPr>
        <p:txBody>
          <a:bodyPr wrap="none" rtlCol="0" anchor="t"/>
          <a:lstStyle/>
          <a:p>
            <a:pPr marL="0" indent="0" algn="l">
              <a:lnSpc>
                <a:spcPts val="2177"/>
              </a:lnSpc>
              <a:buNone/>
            </a:pPr>
            <a:r>
              <a:rPr lang="en-US" dirty="0">
                <a:solidFill>
                  <a:srgbClr val="DCD7E5"/>
                </a:solidFill>
                <a:latin typeface="Heebo" pitchFamily="34" charset="0"/>
                <a:ea typeface="Heebo" pitchFamily="34" charset="-122"/>
                <a:cs typeface="Heebo" pitchFamily="34" charset="-120"/>
              </a:rPr>
              <a:t>Ensuring the reliability of object detection models.</a:t>
            </a:r>
            <a:endParaRPr lang="en-US" dirty="0"/>
          </a:p>
        </p:txBody>
      </p:sp>
      <p:pic>
        <p:nvPicPr>
          <p:cNvPr id="18" name="Image 6"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59473" y="607933"/>
            <a:ext cx="7597854" cy="1380649"/>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Interpreting Confusion Matrix Results</a:t>
            </a:r>
            <a:endParaRPr lang="en-US" sz="4349" dirty="0"/>
          </a:p>
        </p:txBody>
      </p:sp>
      <p:pic>
        <p:nvPicPr>
          <p:cNvPr id="6" name="Image 2" descr="preencoded.png"/>
          <p:cNvPicPr>
            <a:picLocks noChangeAspect="1"/>
          </p:cNvPicPr>
          <p:nvPr/>
        </p:nvPicPr>
        <p:blipFill>
          <a:blip r:embed="rId5"/>
          <a:stretch>
            <a:fillRect/>
          </a:stretch>
        </p:blipFill>
        <p:spPr>
          <a:xfrm>
            <a:off x="6259473" y="2319933"/>
            <a:ext cx="1104543" cy="1767245"/>
          </a:xfrm>
          <a:prstGeom prst="rect">
            <a:avLst/>
          </a:prstGeom>
        </p:spPr>
      </p:pic>
      <p:sp>
        <p:nvSpPr>
          <p:cNvPr id="7" name="Text 2"/>
          <p:cNvSpPr/>
          <p:nvPr/>
        </p:nvSpPr>
        <p:spPr>
          <a:xfrm>
            <a:off x="7695367" y="2540794"/>
            <a:ext cx="2761298" cy="345043"/>
          </a:xfrm>
          <a:prstGeom prst="rect">
            <a:avLst/>
          </a:prstGeom>
          <a:noFill/>
          <a:ln/>
        </p:spPr>
        <p:txBody>
          <a:bodyPr wrap="none" rtlCol="0" anchor="t"/>
          <a:lstStyle/>
          <a:p>
            <a:pPr marL="0" indent="0" algn="l">
              <a:lnSpc>
                <a:spcPts val="2718"/>
              </a:lnSpc>
              <a:buNone/>
            </a:pPr>
            <a:r>
              <a:rPr lang="en-US" sz="2174" dirty="0">
                <a:solidFill>
                  <a:srgbClr val="DCD7E5"/>
                </a:solidFill>
                <a:latin typeface="Montserrat" pitchFamily="34" charset="0"/>
                <a:ea typeface="Montserrat" pitchFamily="34" charset="-122"/>
                <a:cs typeface="Montserrat" pitchFamily="34" charset="-120"/>
              </a:rPr>
              <a:t>High TP and TN</a:t>
            </a:r>
            <a:endParaRPr lang="en-US" sz="2174" dirty="0"/>
          </a:p>
        </p:txBody>
      </p:sp>
      <p:sp>
        <p:nvSpPr>
          <p:cNvPr id="8" name="Text 3"/>
          <p:cNvSpPr/>
          <p:nvPr/>
        </p:nvSpPr>
        <p:spPr>
          <a:xfrm>
            <a:off x="7695367" y="3018353"/>
            <a:ext cx="6161961" cy="353378"/>
          </a:xfrm>
          <a:prstGeom prst="rect">
            <a:avLst/>
          </a:prstGeom>
          <a:noFill/>
          <a:ln/>
        </p:spPr>
        <p:txBody>
          <a:bodyPr wrap="none" rtlCol="0" anchor="t"/>
          <a:lstStyle/>
          <a:p>
            <a:pPr marL="0" indent="0" algn="l">
              <a:lnSpc>
                <a:spcPts val="2783"/>
              </a:lnSpc>
              <a:buNone/>
            </a:pPr>
            <a:r>
              <a:rPr lang="en-US" sz="1739" dirty="0">
                <a:solidFill>
                  <a:srgbClr val="DCD7E5"/>
                </a:solidFill>
                <a:latin typeface="Heebo" pitchFamily="34" charset="0"/>
                <a:ea typeface="Heebo" pitchFamily="34" charset="-122"/>
                <a:cs typeface="Heebo" pitchFamily="34" charset="-120"/>
              </a:rPr>
              <a:t>Indicates a well-performing model with accurate predictions.</a:t>
            </a:r>
            <a:endParaRPr lang="en-US" sz="1739" dirty="0"/>
          </a:p>
        </p:txBody>
      </p:sp>
      <p:pic>
        <p:nvPicPr>
          <p:cNvPr id="9" name="Image 3" descr="preencoded.png"/>
          <p:cNvPicPr>
            <a:picLocks noChangeAspect="1"/>
          </p:cNvPicPr>
          <p:nvPr/>
        </p:nvPicPr>
        <p:blipFill>
          <a:blip r:embed="rId6"/>
          <a:stretch>
            <a:fillRect/>
          </a:stretch>
        </p:blipFill>
        <p:spPr>
          <a:xfrm>
            <a:off x="6259473" y="4087178"/>
            <a:ext cx="1104543" cy="1767245"/>
          </a:xfrm>
          <a:prstGeom prst="rect">
            <a:avLst/>
          </a:prstGeom>
        </p:spPr>
      </p:pic>
      <p:sp>
        <p:nvSpPr>
          <p:cNvPr id="10" name="Text 4"/>
          <p:cNvSpPr/>
          <p:nvPr/>
        </p:nvSpPr>
        <p:spPr>
          <a:xfrm>
            <a:off x="7695367" y="4308038"/>
            <a:ext cx="2761298" cy="345043"/>
          </a:xfrm>
          <a:prstGeom prst="rect">
            <a:avLst/>
          </a:prstGeom>
          <a:noFill/>
          <a:ln/>
        </p:spPr>
        <p:txBody>
          <a:bodyPr wrap="none" rtlCol="0" anchor="t"/>
          <a:lstStyle/>
          <a:p>
            <a:pPr marL="0" indent="0" algn="l">
              <a:lnSpc>
                <a:spcPts val="2718"/>
              </a:lnSpc>
              <a:buNone/>
            </a:pPr>
            <a:r>
              <a:rPr lang="en-US" sz="2174" dirty="0">
                <a:solidFill>
                  <a:srgbClr val="DCD7E5"/>
                </a:solidFill>
                <a:latin typeface="Montserrat" pitchFamily="34" charset="0"/>
                <a:ea typeface="Montserrat" pitchFamily="34" charset="-122"/>
                <a:cs typeface="Montserrat" pitchFamily="34" charset="-120"/>
              </a:rPr>
              <a:t>High FP and FN</a:t>
            </a:r>
            <a:endParaRPr lang="en-US" sz="2174" dirty="0"/>
          </a:p>
        </p:txBody>
      </p:sp>
      <p:sp>
        <p:nvSpPr>
          <p:cNvPr id="11" name="Text 5"/>
          <p:cNvSpPr/>
          <p:nvPr/>
        </p:nvSpPr>
        <p:spPr>
          <a:xfrm>
            <a:off x="7695367" y="4785598"/>
            <a:ext cx="6161961" cy="706755"/>
          </a:xfrm>
          <a:prstGeom prst="rect">
            <a:avLst/>
          </a:prstGeom>
          <a:noFill/>
          <a:ln/>
        </p:spPr>
        <p:txBody>
          <a:bodyPr wrap="square" rtlCol="0" anchor="t"/>
          <a:lstStyle/>
          <a:p>
            <a:pPr marL="0" indent="0" algn="l">
              <a:lnSpc>
                <a:spcPts val="2783"/>
              </a:lnSpc>
              <a:buNone/>
            </a:pPr>
            <a:r>
              <a:rPr lang="en-US" sz="1739" dirty="0">
                <a:solidFill>
                  <a:srgbClr val="DCD7E5"/>
                </a:solidFill>
                <a:latin typeface="Heebo" pitchFamily="34" charset="0"/>
                <a:ea typeface="Heebo" pitchFamily="34" charset="-122"/>
                <a:cs typeface="Heebo" pitchFamily="34" charset="-120"/>
              </a:rPr>
              <a:t>Suggests the model is struggling and needs further optimization.</a:t>
            </a:r>
            <a:endParaRPr lang="en-US" sz="1739" dirty="0"/>
          </a:p>
        </p:txBody>
      </p:sp>
      <p:pic>
        <p:nvPicPr>
          <p:cNvPr id="12" name="Image 4" descr="preencoded.png"/>
          <p:cNvPicPr>
            <a:picLocks noChangeAspect="1"/>
          </p:cNvPicPr>
          <p:nvPr/>
        </p:nvPicPr>
        <p:blipFill>
          <a:blip r:embed="rId7"/>
          <a:stretch>
            <a:fillRect/>
          </a:stretch>
        </p:blipFill>
        <p:spPr>
          <a:xfrm>
            <a:off x="6259473" y="5854422"/>
            <a:ext cx="1104543" cy="1767245"/>
          </a:xfrm>
          <a:prstGeom prst="rect">
            <a:avLst/>
          </a:prstGeom>
        </p:spPr>
      </p:pic>
      <p:sp>
        <p:nvSpPr>
          <p:cNvPr id="13" name="Text 6"/>
          <p:cNvSpPr/>
          <p:nvPr/>
        </p:nvSpPr>
        <p:spPr>
          <a:xfrm>
            <a:off x="7695367" y="6075283"/>
            <a:ext cx="2761298" cy="345043"/>
          </a:xfrm>
          <a:prstGeom prst="rect">
            <a:avLst/>
          </a:prstGeom>
          <a:noFill/>
          <a:ln/>
        </p:spPr>
        <p:txBody>
          <a:bodyPr wrap="none" rtlCol="0" anchor="t"/>
          <a:lstStyle/>
          <a:p>
            <a:pPr marL="0" indent="0" algn="l">
              <a:lnSpc>
                <a:spcPts val="2718"/>
              </a:lnSpc>
              <a:buNone/>
            </a:pPr>
            <a:r>
              <a:rPr lang="en-US" sz="2174" dirty="0">
                <a:solidFill>
                  <a:srgbClr val="DCD7E5"/>
                </a:solidFill>
                <a:latin typeface="Montserrat" pitchFamily="34" charset="0"/>
                <a:ea typeface="Montserrat" pitchFamily="34" charset="-122"/>
                <a:cs typeface="Montserrat" pitchFamily="34" charset="-120"/>
              </a:rPr>
              <a:t>Balanced Metrics</a:t>
            </a:r>
            <a:endParaRPr lang="en-US" sz="2174" dirty="0"/>
          </a:p>
        </p:txBody>
      </p:sp>
      <p:sp>
        <p:nvSpPr>
          <p:cNvPr id="14" name="Text 7"/>
          <p:cNvSpPr/>
          <p:nvPr/>
        </p:nvSpPr>
        <p:spPr>
          <a:xfrm>
            <a:off x="7695367" y="6552843"/>
            <a:ext cx="6161961" cy="706755"/>
          </a:xfrm>
          <a:prstGeom prst="rect">
            <a:avLst/>
          </a:prstGeom>
          <a:noFill/>
          <a:ln/>
        </p:spPr>
        <p:txBody>
          <a:bodyPr wrap="square" rtlCol="0" anchor="t"/>
          <a:lstStyle/>
          <a:p>
            <a:pPr marL="0" indent="0" algn="l">
              <a:lnSpc>
                <a:spcPts val="2783"/>
              </a:lnSpc>
              <a:buNone/>
            </a:pPr>
            <a:r>
              <a:rPr lang="en-US" sz="1739" dirty="0">
                <a:solidFill>
                  <a:srgbClr val="DCD7E5"/>
                </a:solidFill>
                <a:latin typeface="Heebo" pitchFamily="34" charset="0"/>
                <a:ea typeface="Heebo" pitchFamily="34" charset="-122"/>
                <a:cs typeface="Heebo" pitchFamily="34" charset="-120"/>
              </a:rPr>
              <a:t>A good balance of accuracy, precision, and recall is ideal for most applications.</a:t>
            </a:r>
            <a:endParaRPr lang="en-US" sz="1739"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Classification Report</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6" name="Picture 4" descr="105 Evaluating A Classification Model 6 Classification Report | Creating  Machine Learning Models">
            <a:extLst>
              <a:ext uri="{FF2B5EF4-FFF2-40B4-BE49-F238E27FC236}">
                <a16:creationId xmlns:a16="http://schemas.microsoft.com/office/drawing/2014/main" id="{E89FB97B-63A1-457F-884C-12F0BE8EED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028" r="36363" b="19394"/>
          <a:stretch/>
        </p:blipFill>
        <p:spPr bwMode="auto">
          <a:xfrm>
            <a:off x="6780415" y="159035"/>
            <a:ext cx="7758545" cy="319428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86D20C9-520F-41A8-BB56-2F0AAAF27FE0}"/>
              </a:ext>
            </a:extLst>
          </p:cNvPr>
          <p:cNvSpPr txBox="1"/>
          <p:nvPr/>
        </p:nvSpPr>
        <p:spPr>
          <a:xfrm>
            <a:off x="324538" y="1875464"/>
            <a:ext cx="11949545" cy="6001643"/>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chemeClr val="bg1"/>
                </a:solidFill>
              </a:rPr>
              <a:t>Precision –</a:t>
            </a:r>
            <a:r>
              <a:rPr lang="en-IN" sz="2400" dirty="0">
                <a:solidFill>
                  <a:schemeClr val="bg1"/>
                </a:solidFill>
              </a:rPr>
              <a:t> indicates the proportion of positive </a:t>
            </a:r>
            <a:br>
              <a:rPr lang="en-IN" sz="2400" dirty="0">
                <a:solidFill>
                  <a:schemeClr val="bg1"/>
                </a:solidFill>
              </a:rPr>
            </a:br>
            <a:r>
              <a:rPr lang="en-IN" sz="2400" dirty="0">
                <a:solidFill>
                  <a:schemeClr val="bg1"/>
                </a:solidFill>
              </a:rPr>
              <a:t>identifications which were actually correct. </a:t>
            </a:r>
            <a:br>
              <a:rPr lang="en-IN" sz="2400" dirty="0">
                <a:solidFill>
                  <a:schemeClr val="bg1"/>
                </a:solidFill>
              </a:rPr>
            </a:br>
            <a:r>
              <a:rPr lang="en-IN" sz="2400" dirty="0">
                <a:solidFill>
                  <a:schemeClr val="bg1"/>
                </a:solidFill>
              </a:rPr>
              <a:t>A model that produces no false positives has a </a:t>
            </a:r>
            <a:br>
              <a:rPr lang="en-IN" sz="2400" dirty="0">
                <a:solidFill>
                  <a:schemeClr val="bg1"/>
                </a:solidFill>
              </a:rPr>
            </a:br>
            <a:r>
              <a:rPr lang="en-IN" sz="2400" dirty="0">
                <a:solidFill>
                  <a:schemeClr val="bg1"/>
                </a:solidFill>
              </a:rPr>
              <a:t>precision of 1.0. </a:t>
            </a:r>
          </a:p>
          <a:p>
            <a:pPr marL="285750" indent="-285750">
              <a:buFont typeface="Arial" panose="020B0604020202020204" pitchFamily="34" charset="0"/>
              <a:buChar char="•"/>
            </a:pPr>
            <a:r>
              <a:rPr lang="en-IN" sz="2400" b="1" dirty="0">
                <a:solidFill>
                  <a:schemeClr val="bg1"/>
                </a:solidFill>
              </a:rPr>
              <a:t>Recall – </a:t>
            </a:r>
            <a:r>
              <a:rPr lang="en-IN" sz="2400" dirty="0">
                <a:solidFill>
                  <a:schemeClr val="bg1"/>
                </a:solidFill>
              </a:rPr>
              <a:t>Indicates the proportion of actual positives </a:t>
            </a:r>
            <a:br>
              <a:rPr lang="en-IN" sz="2400" dirty="0">
                <a:solidFill>
                  <a:schemeClr val="bg1"/>
                </a:solidFill>
              </a:rPr>
            </a:br>
            <a:r>
              <a:rPr lang="en-IN" sz="2400" dirty="0">
                <a:solidFill>
                  <a:schemeClr val="bg1"/>
                </a:solidFill>
              </a:rPr>
              <a:t>which were correctly classified. A model which </a:t>
            </a:r>
            <a:br>
              <a:rPr lang="en-IN" sz="2400" dirty="0">
                <a:solidFill>
                  <a:schemeClr val="bg1"/>
                </a:solidFill>
              </a:rPr>
            </a:br>
            <a:r>
              <a:rPr lang="en-IN" sz="2400" dirty="0">
                <a:solidFill>
                  <a:schemeClr val="bg1"/>
                </a:solidFill>
              </a:rPr>
              <a:t>produces no false negatives has a recall of 1.0.</a:t>
            </a:r>
          </a:p>
          <a:p>
            <a:pPr marL="285750" indent="-285750">
              <a:buFont typeface="Arial" panose="020B0604020202020204" pitchFamily="34" charset="0"/>
              <a:buChar char="•"/>
            </a:pPr>
            <a:r>
              <a:rPr lang="en-IN" sz="2400" b="1" dirty="0">
                <a:solidFill>
                  <a:schemeClr val="bg1"/>
                </a:solidFill>
              </a:rPr>
              <a:t>F-Score – </a:t>
            </a:r>
            <a:r>
              <a:rPr lang="en-IN" sz="2400" dirty="0">
                <a:solidFill>
                  <a:schemeClr val="bg1"/>
                </a:solidFill>
              </a:rPr>
              <a:t>A combination of precision and recall. A perfect model achieves a f-score of 1.0.</a:t>
            </a:r>
          </a:p>
          <a:p>
            <a:pPr marL="285750" indent="-285750">
              <a:buFont typeface="Arial" panose="020B0604020202020204" pitchFamily="34" charset="0"/>
              <a:buChar char="•"/>
            </a:pPr>
            <a:r>
              <a:rPr lang="en-IN" sz="2400" b="1" dirty="0">
                <a:solidFill>
                  <a:schemeClr val="bg1"/>
                </a:solidFill>
              </a:rPr>
              <a:t>Support - </a:t>
            </a:r>
            <a:r>
              <a:rPr lang="en-IN" sz="2400" dirty="0">
                <a:solidFill>
                  <a:schemeClr val="bg1"/>
                </a:solidFill>
              </a:rPr>
              <a:t> The number of samples each metric was calculated on.</a:t>
            </a:r>
          </a:p>
          <a:p>
            <a:pPr marL="285750" indent="-285750">
              <a:buFont typeface="Arial" panose="020B0604020202020204" pitchFamily="34" charset="0"/>
              <a:buChar char="•"/>
            </a:pPr>
            <a:r>
              <a:rPr lang="en-IN" sz="2400" b="1" dirty="0">
                <a:solidFill>
                  <a:schemeClr val="bg1"/>
                </a:solidFill>
              </a:rPr>
              <a:t>Accuracy – </a:t>
            </a:r>
            <a:r>
              <a:rPr lang="en-IN" sz="2400" dirty="0">
                <a:solidFill>
                  <a:schemeClr val="bg1"/>
                </a:solidFill>
              </a:rPr>
              <a:t>The accuracy of the model in decimal form. Perfect accuracy is equal to 1.0. </a:t>
            </a:r>
          </a:p>
          <a:p>
            <a:pPr marL="285750" indent="-285750">
              <a:buFont typeface="Arial" panose="020B0604020202020204" pitchFamily="34" charset="0"/>
              <a:buChar char="•"/>
            </a:pPr>
            <a:r>
              <a:rPr lang="en-IN" sz="2400" b="1" dirty="0">
                <a:solidFill>
                  <a:schemeClr val="bg1"/>
                </a:solidFill>
              </a:rPr>
              <a:t>Macro </a:t>
            </a:r>
            <a:r>
              <a:rPr lang="en-IN" sz="2400" b="1" dirty="0" err="1">
                <a:solidFill>
                  <a:schemeClr val="bg1"/>
                </a:solidFill>
              </a:rPr>
              <a:t>Avg</a:t>
            </a:r>
            <a:r>
              <a:rPr lang="en-IN" sz="2400" b="1" dirty="0">
                <a:solidFill>
                  <a:schemeClr val="bg1"/>
                </a:solidFill>
              </a:rPr>
              <a:t> – </a:t>
            </a:r>
            <a:r>
              <a:rPr lang="en-IN" sz="2400" dirty="0">
                <a:solidFill>
                  <a:schemeClr val="bg1"/>
                </a:solidFill>
              </a:rPr>
              <a:t>Short for macro average, the average, precision, recall and F-score between classes. Macro </a:t>
            </a:r>
            <a:r>
              <a:rPr lang="en-IN" sz="2400" dirty="0" err="1">
                <a:solidFill>
                  <a:schemeClr val="bg1"/>
                </a:solidFill>
              </a:rPr>
              <a:t>avg</a:t>
            </a:r>
            <a:r>
              <a:rPr lang="en-IN" sz="2400" dirty="0">
                <a:solidFill>
                  <a:schemeClr val="bg1"/>
                </a:solidFill>
              </a:rPr>
              <a:t> doesn’t take class imbalance into account. So, if you have class imbalance pay attention to this metric.</a:t>
            </a:r>
          </a:p>
          <a:p>
            <a:pPr marL="285750" indent="-285750">
              <a:buFont typeface="Arial" panose="020B0604020202020204" pitchFamily="34" charset="0"/>
              <a:buChar char="•"/>
            </a:pPr>
            <a:r>
              <a:rPr lang="en-IN" sz="2400" b="1" dirty="0">
                <a:solidFill>
                  <a:schemeClr val="bg1"/>
                </a:solidFill>
              </a:rPr>
              <a:t>Weighted </a:t>
            </a:r>
            <a:r>
              <a:rPr lang="en-IN" sz="2400" b="1" dirty="0" err="1">
                <a:solidFill>
                  <a:schemeClr val="bg1"/>
                </a:solidFill>
              </a:rPr>
              <a:t>Avg</a:t>
            </a:r>
            <a:r>
              <a:rPr lang="en-IN" sz="2400" b="1" dirty="0">
                <a:solidFill>
                  <a:schemeClr val="bg1"/>
                </a:solidFill>
              </a:rPr>
              <a:t> – </a:t>
            </a:r>
            <a:r>
              <a:rPr lang="en-IN" sz="2400" dirty="0">
                <a:solidFill>
                  <a:schemeClr val="bg1"/>
                </a:solidFill>
              </a:rPr>
              <a:t>Short for weighted average, the weighted average, precision, recall and F-score between classes. Weighted means each metric is calculated with respect to how many samples there are in each class. This metric will favour the majority class. </a:t>
            </a:r>
            <a:endParaRPr lang="en-IN" sz="2400" b="1" dirty="0">
              <a:solidFill>
                <a:schemeClr val="bg1"/>
              </a:solidFill>
            </a:endParaRPr>
          </a:p>
        </p:txBody>
      </p:sp>
    </p:spTree>
    <p:extLst>
      <p:ext uri="{BB962C8B-B14F-4D97-AF65-F5344CB8AC3E}">
        <p14:creationId xmlns:p14="http://schemas.microsoft.com/office/powerpoint/2010/main" val="210561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35767" y="1251109"/>
            <a:ext cx="7845266" cy="1159669"/>
          </a:xfrm>
          <a:prstGeom prst="rect">
            <a:avLst/>
          </a:prstGeom>
          <a:noFill/>
          <a:ln/>
        </p:spPr>
        <p:txBody>
          <a:bodyPr wrap="square" rtlCol="0" anchor="t"/>
          <a:lstStyle/>
          <a:p>
            <a:pPr marL="0" indent="0">
              <a:lnSpc>
                <a:spcPts val="4566"/>
              </a:lnSpc>
              <a:buNone/>
            </a:pPr>
            <a:r>
              <a:rPr lang="en-US" sz="3653" dirty="0">
                <a:solidFill>
                  <a:srgbClr val="F2F0F4"/>
                </a:solidFill>
                <a:latin typeface="Montserrat" pitchFamily="34" charset="0"/>
                <a:ea typeface="Montserrat" pitchFamily="34" charset="-122"/>
                <a:cs typeface="Montserrat" pitchFamily="34" charset="-120"/>
              </a:rPr>
              <a:t>Importance of the Confusion Matrix</a:t>
            </a:r>
            <a:endParaRPr lang="en-US" sz="3653" dirty="0"/>
          </a:p>
        </p:txBody>
      </p:sp>
      <p:sp>
        <p:nvSpPr>
          <p:cNvPr id="6" name="Shape 2"/>
          <p:cNvSpPr/>
          <p:nvPr/>
        </p:nvSpPr>
        <p:spPr>
          <a:xfrm>
            <a:off x="6135767" y="2689027"/>
            <a:ext cx="7845266" cy="4289346"/>
          </a:xfrm>
          <a:prstGeom prst="roundRect">
            <a:avLst>
              <a:gd name="adj" fmla="val 1947"/>
            </a:avLst>
          </a:prstGeom>
          <a:noFill/>
          <a:ln w="7620">
            <a:solidFill>
              <a:srgbClr val="FFFFFF">
                <a:alpha val="24000"/>
              </a:srgbClr>
            </a:solidFill>
            <a:prstDash val="solid"/>
          </a:ln>
        </p:spPr>
      </p:sp>
      <p:sp>
        <p:nvSpPr>
          <p:cNvPr id="7" name="Shape 3"/>
          <p:cNvSpPr/>
          <p:nvPr/>
        </p:nvSpPr>
        <p:spPr>
          <a:xfrm>
            <a:off x="6143387" y="2696647"/>
            <a:ext cx="7830026" cy="1424702"/>
          </a:xfrm>
          <a:prstGeom prst="rect">
            <a:avLst/>
          </a:prstGeom>
          <a:solidFill>
            <a:srgbClr val="FFFFFF">
              <a:alpha val="4000"/>
            </a:srgbClr>
          </a:solidFill>
          <a:ln/>
        </p:spPr>
      </p:sp>
      <p:sp>
        <p:nvSpPr>
          <p:cNvPr id="8" name="Text 4"/>
          <p:cNvSpPr/>
          <p:nvPr/>
        </p:nvSpPr>
        <p:spPr>
          <a:xfrm>
            <a:off x="6328886" y="2815590"/>
            <a:ext cx="3540204" cy="296704"/>
          </a:xfrm>
          <a:prstGeom prst="rect">
            <a:avLst/>
          </a:prstGeom>
          <a:noFill/>
          <a:ln/>
        </p:spPr>
        <p:txBody>
          <a:bodyPr wrap="none" rtlCol="0" anchor="t"/>
          <a:lstStyle/>
          <a:p>
            <a:pPr marL="0" indent="0">
              <a:lnSpc>
                <a:spcPts val="2338"/>
              </a:lnSpc>
              <a:buNone/>
            </a:pPr>
            <a:r>
              <a:rPr lang="en-US" sz="2000" dirty="0">
                <a:solidFill>
                  <a:srgbClr val="DCD7E5"/>
                </a:solidFill>
                <a:latin typeface="Heebo" pitchFamily="34" charset="0"/>
                <a:ea typeface="Heebo" pitchFamily="34" charset="-122"/>
                <a:cs typeface="Heebo" pitchFamily="34" charset="-120"/>
              </a:rPr>
              <a:t>Model Evaluation</a:t>
            </a:r>
            <a:endParaRPr lang="en-US" sz="2000" dirty="0"/>
          </a:p>
        </p:txBody>
      </p:sp>
      <p:sp>
        <p:nvSpPr>
          <p:cNvPr id="9" name="Text 5"/>
          <p:cNvSpPr/>
          <p:nvPr/>
        </p:nvSpPr>
        <p:spPr>
          <a:xfrm>
            <a:off x="9310255" y="2815590"/>
            <a:ext cx="4477658" cy="1186815"/>
          </a:xfrm>
          <a:prstGeom prst="rect">
            <a:avLst/>
          </a:prstGeom>
          <a:noFill/>
          <a:ln/>
        </p:spPr>
        <p:txBody>
          <a:bodyPr wrap="square" rtlCol="0" anchor="t"/>
          <a:lstStyle/>
          <a:p>
            <a:pPr marL="0" indent="0">
              <a:lnSpc>
                <a:spcPts val="2338"/>
              </a:lnSpc>
              <a:buNone/>
            </a:pPr>
            <a:r>
              <a:rPr lang="en-US" dirty="0">
                <a:solidFill>
                  <a:srgbClr val="DCD7E5"/>
                </a:solidFill>
                <a:latin typeface="Heebo" pitchFamily="34" charset="0"/>
                <a:ea typeface="Heebo" pitchFamily="34" charset="-122"/>
                <a:cs typeface="Heebo" pitchFamily="34" charset="-120"/>
              </a:rPr>
              <a:t>The confusion matrix provides a comprehensive assessment of a model's performance, enabling data scientists to make informed decisions.</a:t>
            </a:r>
            <a:endParaRPr lang="en-US" dirty="0"/>
          </a:p>
        </p:txBody>
      </p:sp>
      <p:sp>
        <p:nvSpPr>
          <p:cNvPr id="10" name="Shape 6"/>
          <p:cNvSpPr/>
          <p:nvPr/>
        </p:nvSpPr>
        <p:spPr>
          <a:xfrm>
            <a:off x="6143387" y="4121348"/>
            <a:ext cx="7830026" cy="1424702"/>
          </a:xfrm>
          <a:prstGeom prst="rect">
            <a:avLst/>
          </a:prstGeom>
          <a:solidFill>
            <a:srgbClr val="000000">
              <a:alpha val="4000"/>
            </a:srgbClr>
          </a:solidFill>
          <a:ln/>
        </p:spPr>
      </p:sp>
      <p:sp>
        <p:nvSpPr>
          <p:cNvPr id="11" name="Text 7"/>
          <p:cNvSpPr/>
          <p:nvPr/>
        </p:nvSpPr>
        <p:spPr>
          <a:xfrm>
            <a:off x="6328886" y="4240292"/>
            <a:ext cx="3540204" cy="296704"/>
          </a:xfrm>
          <a:prstGeom prst="rect">
            <a:avLst/>
          </a:prstGeom>
          <a:noFill/>
          <a:ln/>
        </p:spPr>
        <p:txBody>
          <a:bodyPr wrap="none" rtlCol="0" anchor="t"/>
          <a:lstStyle/>
          <a:p>
            <a:pPr marL="0" indent="0">
              <a:lnSpc>
                <a:spcPts val="2338"/>
              </a:lnSpc>
              <a:buNone/>
            </a:pPr>
            <a:r>
              <a:rPr lang="en-US" sz="2000" dirty="0">
                <a:solidFill>
                  <a:srgbClr val="DCD7E5"/>
                </a:solidFill>
                <a:latin typeface="Heebo" pitchFamily="34" charset="0"/>
                <a:ea typeface="Heebo" pitchFamily="34" charset="-122"/>
                <a:cs typeface="Heebo" pitchFamily="34" charset="-120"/>
              </a:rPr>
              <a:t>Optimization</a:t>
            </a:r>
            <a:endParaRPr lang="en-US" sz="2000" dirty="0"/>
          </a:p>
        </p:txBody>
      </p:sp>
      <p:sp>
        <p:nvSpPr>
          <p:cNvPr id="12" name="Text 8"/>
          <p:cNvSpPr/>
          <p:nvPr/>
        </p:nvSpPr>
        <p:spPr>
          <a:xfrm>
            <a:off x="9310255" y="4240292"/>
            <a:ext cx="4477658" cy="1186815"/>
          </a:xfrm>
          <a:prstGeom prst="rect">
            <a:avLst/>
          </a:prstGeom>
          <a:noFill/>
          <a:ln/>
        </p:spPr>
        <p:txBody>
          <a:bodyPr wrap="square" rtlCol="0" anchor="t"/>
          <a:lstStyle/>
          <a:p>
            <a:pPr marL="0" indent="0">
              <a:lnSpc>
                <a:spcPts val="2338"/>
              </a:lnSpc>
              <a:buNone/>
            </a:pPr>
            <a:r>
              <a:rPr lang="en-US" dirty="0">
                <a:solidFill>
                  <a:srgbClr val="DCD7E5"/>
                </a:solidFill>
                <a:latin typeface="Heebo" pitchFamily="34" charset="0"/>
                <a:ea typeface="Heebo" pitchFamily="34" charset="-122"/>
                <a:cs typeface="Heebo" pitchFamily="34" charset="-120"/>
              </a:rPr>
              <a:t>The insights from the confusion matrix guide model refinement and improvement efforts, leading to better-performing systems.</a:t>
            </a:r>
            <a:endParaRPr lang="en-US" dirty="0"/>
          </a:p>
        </p:txBody>
      </p:sp>
      <p:sp>
        <p:nvSpPr>
          <p:cNvPr id="13" name="Shape 9"/>
          <p:cNvSpPr/>
          <p:nvPr/>
        </p:nvSpPr>
        <p:spPr>
          <a:xfrm>
            <a:off x="6143387" y="5546050"/>
            <a:ext cx="7830026" cy="1424702"/>
          </a:xfrm>
          <a:prstGeom prst="rect">
            <a:avLst/>
          </a:prstGeom>
          <a:solidFill>
            <a:srgbClr val="FFFFFF">
              <a:alpha val="4000"/>
            </a:srgbClr>
          </a:solidFill>
          <a:ln/>
        </p:spPr>
      </p:sp>
      <p:sp>
        <p:nvSpPr>
          <p:cNvPr id="14" name="Text 10"/>
          <p:cNvSpPr/>
          <p:nvPr/>
        </p:nvSpPr>
        <p:spPr>
          <a:xfrm>
            <a:off x="6328886" y="5664994"/>
            <a:ext cx="3540204" cy="296704"/>
          </a:xfrm>
          <a:prstGeom prst="rect">
            <a:avLst/>
          </a:prstGeom>
          <a:noFill/>
          <a:ln/>
        </p:spPr>
        <p:txBody>
          <a:bodyPr wrap="none" rtlCol="0" anchor="t"/>
          <a:lstStyle/>
          <a:p>
            <a:pPr marL="0" indent="0">
              <a:lnSpc>
                <a:spcPts val="2338"/>
              </a:lnSpc>
              <a:buNone/>
            </a:pPr>
            <a:r>
              <a:rPr lang="en-US" sz="2000" dirty="0">
                <a:solidFill>
                  <a:srgbClr val="DCD7E5"/>
                </a:solidFill>
                <a:latin typeface="Heebo" pitchFamily="34" charset="0"/>
                <a:ea typeface="Heebo" pitchFamily="34" charset="-122"/>
                <a:cs typeface="Heebo" pitchFamily="34" charset="-120"/>
              </a:rPr>
              <a:t>Reliable Deployment</a:t>
            </a:r>
            <a:endParaRPr lang="en-US" sz="2000" dirty="0"/>
          </a:p>
        </p:txBody>
      </p:sp>
      <p:sp>
        <p:nvSpPr>
          <p:cNvPr id="15" name="Text 11"/>
          <p:cNvSpPr/>
          <p:nvPr/>
        </p:nvSpPr>
        <p:spPr>
          <a:xfrm>
            <a:off x="9310255" y="5664994"/>
            <a:ext cx="4477658" cy="1186815"/>
          </a:xfrm>
          <a:prstGeom prst="rect">
            <a:avLst/>
          </a:prstGeom>
          <a:noFill/>
          <a:ln/>
        </p:spPr>
        <p:txBody>
          <a:bodyPr wrap="square" rtlCol="0" anchor="t"/>
          <a:lstStyle/>
          <a:p>
            <a:pPr marL="0" indent="0">
              <a:lnSpc>
                <a:spcPts val="2338"/>
              </a:lnSpc>
              <a:buNone/>
            </a:pPr>
            <a:r>
              <a:rPr lang="en-US" dirty="0">
                <a:solidFill>
                  <a:srgbClr val="DCD7E5"/>
                </a:solidFill>
                <a:latin typeface="Heebo" pitchFamily="34" charset="0"/>
                <a:ea typeface="Heebo" pitchFamily="34" charset="-122"/>
                <a:cs typeface="Heebo" pitchFamily="34" charset="-120"/>
              </a:rPr>
              <a:t>Understanding the strengths and weaknesses of a model through the confusion matrix ensures its appropriate and responsible deployment.</a:t>
            </a:r>
            <a:endParaRPr lang="en-US" dirty="0"/>
          </a:p>
        </p:txBody>
      </p:sp>
      <p:pic>
        <p:nvPicPr>
          <p:cNvPr id="1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Naïve Bayes Classification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7" name="Picture 6">
            <a:extLst>
              <a:ext uri="{FF2B5EF4-FFF2-40B4-BE49-F238E27FC236}">
                <a16:creationId xmlns:a16="http://schemas.microsoft.com/office/drawing/2014/main" id="{374BB84A-1DF1-4F9D-81FC-4545307D03FB}"/>
              </a:ext>
            </a:extLst>
          </p:cNvPr>
          <p:cNvPicPr>
            <a:picLocks noChangeAspect="1"/>
          </p:cNvPicPr>
          <p:nvPr/>
        </p:nvPicPr>
        <p:blipFill>
          <a:blip r:embed="rId6"/>
          <a:stretch>
            <a:fillRect/>
          </a:stretch>
        </p:blipFill>
        <p:spPr>
          <a:xfrm>
            <a:off x="8725910" y="1250653"/>
            <a:ext cx="5579952" cy="5728294"/>
          </a:xfrm>
          <a:prstGeom prst="rect">
            <a:avLst/>
          </a:prstGeom>
        </p:spPr>
      </p:pic>
      <p:sp>
        <p:nvSpPr>
          <p:cNvPr id="11" name="TextBox 10">
            <a:extLst>
              <a:ext uri="{FF2B5EF4-FFF2-40B4-BE49-F238E27FC236}">
                <a16:creationId xmlns:a16="http://schemas.microsoft.com/office/drawing/2014/main" id="{BD8642FC-8964-4BB4-AB2A-09A934E9146C}"/>
              </a:ext>
            </a:extLst>
          </p:cNvPr>
          <p:cNvSpPr txBox="1"/>
          <p:nvPr/>
        </p:nvSpPr>
        <p:spPr>
          <a:xfrm>
            <a:off x="665018" y="1530176"/>
            <a:ext cx="6546272" cy="461665"/>
          </a:xfrm>
          <a:prstGeom prst="rect">
            <a:avLst/>
          </a:prstGeom>
          <a:noFill/>
        </p:spPr>
        <p:txBody>
          <a:bodyPr wrap="square" rtlCol="0">
            <a:spAutoFit/>
          </a:bodyPr>
          <a:lstStyle/>
          <a:p>
            <a:r>
              <a:rPr lang="en-IN" sz="2400" dirty="0">
                <a:solidFill>
                  <a:schemeClr val="bg1"/>
                </a:solidFill>
                <a:hlinkClick r:id="rId7"/>
              </a:rPr>
              <a:t>https://www.youtube.com/watch?v=ztYAWF8tzLI</a:t>
            </a:r>
            <a:endParaRPr lang="en-IN" sz="2400" dirty="0">
              <a:solidFill>
                <a:schemeClr val="bg1"/>
              </a:solidFill>
            </a:endParaRPr>
          </a:p>
        </p:txBody>
      </p:sp>
      <p:sp>
        <p:nvSpPr>
          <p:cNvPr id="14" name="TextBox 13">
            <a:extLst>
              <a:ext uri="{FF2B5EF4-FFF2-40B4-BE49-F238E27FC236}">
                <a16:creationId xmlns:a16="http://schemas.microsoft.com/office/drawing/2014/main" id="{9D659BFB-47EA-4D36-A0A6-092A7BDD11E6}"/>
              </a:ext>
            </a:extLst>
          </p:cNvPr>
          <p:cNvSpPr txBox="1"/>
          <p:nvPr/>
        </p:nvSpPr>
        <p:spPr>
          <a:xfrm>
            <a:off x="653399" y="2222673"/>
            <a:ext cx="7638545" cy="5262979"/>
          </a:xfrm>
          <a:prstGeom prst="rect">
            <a:avLst/>
          </a:prstGeom>
          <a:noFill/>
        </p:spPr>
        <p:txBody>
          <a:bodyPr wrap="square">
            <a:spAutoFit/>
          </a:bodyPr>
          <a:lstStyle/>
          <a:p>
            <a:pPr marL="285750" indent="-285750" algn="l">
              <a:buFont typeface="Arial" panose="020B0604020202020204" pitchFamily="34" charset="0"/>
              <a:buChar char="•"/>
            </a:pPr>
            <a:r>
              <a:rPr lang="en-IN" sz="2800" b="0" i="0" u="none" strike="noStrike" baseline="0" dirty="0">
                <a:solidFill>
                  <a:schemeClr val="bg1"/>
                </a:solidFill>
                <a:latin typeface="Minion-Regular"/>
              </a:rPr>
              <a:t>Let </a:t>
            </a:r>
            <a:r>
              <a:rPr lang="en-IN" sz="2800" b="1" i="1" u="none" strike="noStrike" baseline="0" dirty="0">
                <a:solidFill>
                  <a:schemeClr val="bg1"/>
                </a:solidFill>
                <a:latin typeface="Times-BoldItalic"/>
              </a:rPr>
              <a:t>X </a:t>
            </a:r>
            <a:r>
              <a:rPr lang="en-IN" sz="2800" b="0" i="0" u="none" strike="noStrike" baseline="0" dirty="0">
                <a:solidFill>
                  <a:schemeClr val="bg1"/>
                </a:solidFill>
                <a:latin typeface="Minion-Regular"/>
              </a:rPr>
              <a:t>be a </a:t>
            </a:r>
            <a:r>
              <a:rPr lang="en-US" sz="2800" b="0" i="0" u="none" strike="noStrike" baseline="0" dirty="0">
                <a:solidFill>
                  <a:schemeClr val="bg1"/>
                </a:solidFill>
                <a:latin typeface="Minion-Regular"/>
              </a:rPr>
              <a:t>data tuple </a:t>
            </a:r>
          </a:p>
          <a:p>
            <a:pPr marL="285750" indent="-285750" algn="l">
              <a:buFont typeface="Arial" panose="020B0604020202020204" pitchFamily="34" charset="0"/>
              <a:buChar char="•"/>
            </a:pPr>
            <a:r>
              <a:rPr lang="en-US" sz="2800" b="0" i="0" u="none" strike="noStrike" baseline="0" dirty="0">
                <a:solidFill>
                  <a:schemeClr val="bg1"/>
                </a:solidFill>
                <a:latin typeface="Minion-Regular"/>
              </a:rPr>
              <a:t>In Bayesian terms, </a:t>
            </a:r>
            <a:r>
              <a:rPr lang="en-US" sz="2800" b="1" i="1" u="none" strike="noStrike" baseline="0" dirty="0">
                <a:solidFill>
                  <a:schemeClr val="bg1"/>
                </a:solidFill>
                <a:latin typeface="Times-BoldItalic"/>
              </a:rPr>
              <a:t>X </a:t>
            </a:r>
            <a:r>
              <a:rPr lang="en-US" sz="2800" b="0" i="0" u="none" strike="noStrike" baseline="0" dirty="0">
                <a:solidFill>
                  <a:schemeClr val="bg1"/>
                </a:solidFill>
                <a:latin typeface="Minion-Regular"/>
              </a:rPr>
              <a:t>is considered “evidence.” </a:t>
            </a:r>
          </a:p>
          <a:p>
            <a:pPr marL="285750" indent="-285750" algn="l">
              <a:buFont typeface="Arial" panose="020B0604020202020204" pitchFamily="34" charset="0"/>
              <a:buChar char="•"/>
            </a:pPr>
            <a:r>
              <a:rPr lang="en-US" sz="2800" b="0" i="0" u="none" strike="noStrike" baseline="0" dirty="0">
                <a:solidFill>
                  <a:schemeClr val="bg1"/>
                </a:solidFill>
                <a:latin typeface="Minion-Regular"/>
              </a:rPr>
              <a:t>Let </a:t>
            </a:r>
            <a:r>
              <a:rPr lang="en-US" sz="2800" b="0" i="1" u="none" strike="noStrike" baseline="0" dirty="0">
                <a:solidFill>
                  <a:schemeClr val="bg1"/>
                </a:solidFill>
                <a:latin typeface="Minion-Italic"/>
              </a:rPr>
              <a:t>H </a:t>
            </a:r>
            <a:r>
              <a:rPr lang="en-US" sz="2800" b="0" i="0" u="none" strike="noStrike" baseline="0" dirty="0">
                <a:solidFill>
                  <a:schemeClr val="bg1"/>
                </a:solidFill>
                <a:latin typeface="Minion-Regular"/>
              </a:rPr>
              <a:t>be some hypothesis such as that the data tuple </a:t>
            </a:r>
            <a:r>
              <a:rPr lang="en-US" sz="2800" b="1" i="1" u="none" strike="noStrike" baseline="0" dirty="0">
                <a:solidFill>
                  <a:schemeClr val="bg1"/>
                </a:solidFill>
                <a:latin typeface="Times-BoldItalic"/>
              </a:rPr>
              <a:t>X </a:t>
            </a:r>
            <a:r>
              <a:rPr lang="en-US" sz="2800" b="0" i="0" u="none" strike="noStrike" baseline="0" dirty="0">
                <a:solidFill>
                  <a:schemeClr val="bg1"/>
                </a:solidFill>
                <a:latin typeface="Minion-Regular"/>
              </a:rPr>
              <a:t>belongs to a specified class </a:t>
            </a:r>
            <a:r>
              <a:rPr lang="en-US" sz="2800" b="0" i="1" u="none" strike="noStrike" baseline="0" dirty="0">
                <a:solidFill>
                  <a:schemeClr val="bg1"/>
                </a:solidFill>
                <a:latin typeface="Minion-Italic"/>
              </a:rPr>
              <a:t>C</a:t>
            </a:r>
          </a:p>
          <a:p>
            <a:pPr marL="285750" indent="-285750" algn="l">
              <a:buFont typeface="Arial" panose="020B0604020202020204" pitchFamily="34" charset="0"/>
              <a:buChar char="•"/>
            </a:pPr>
            <a:r>
              <a:rPr lang="en-US" sz="2800" b="0" i="0" u="none" strike="noStrike" baseline="0" dirty="0">
                <a:solidFill>
                  <a:schemeClr val="bg1"/>
                </a:solidFill>
                <a:latin typeface="Minion-Regular"/>
              </a:rPr>
              <a:t>For classification problems, we want to determine </a:t>
            </a:r>
            <a:r>
              <a:rPr lang="en-US" sz="2800" b="0" i="1" u="none" strike="noStrike" baseline="0" dirty="0">
                <a:solidFill>
                  <a:schemeClr val="bg1"/>
                </a:solidFill>
                <a:latin typeface="Minion-Italic"/>
              </a:rPr>
              <a:t>P</a:t>
            </a:r>
            <a:r>
              <a:rPr lang="en-US" sz="2800" dirty="0">
                <a:solidFill>
                  <a:schemeClr val="bg1"/>
                </a:solidFill>
                <a:latin typeface="RMTMI"/>
              </a:rPr>
              <a:t>(</a:t>
            </a:r>
            <a:r>
              <a:rPr lang="en-US" sz="2800" b="0" i="1" u="none" strike="noStrike" baseline="0" dirty="0">
                <a:solidFill>
                  <a:schemeClr val="bg1"/>
                </a:solidFill>
                <a:latin typeface="Minion-Italic"/>
              </a:rPr>
              <a:t>H</a:t>
            </a:r>
            <a:r>
              <a:rPr lang="en-US" sz="2800" dirty="0">
                <a:solidFill>
                  <a:schemeClr val="bg1"/>
                </a:solidFill>
                <a:latin typeface="MTSY"/>
              </a:rPr>
              <a:t>/</a:t>
            </a:r>
            <a:r>
              <a:rPr lang="en-US" sz="2800" b="1" i="1" u="none" strike="noStrike" baseline="0" dirty="0">
                <a:solidFill>
                  <a:schemeClr val="bg1"/>
                </a:solidFill>
                <a:latin typeface="Times-BoldItalic"/>
              </a:rPr>
              <a:t>X)</a:t>
            </a:r>
            <a:r>
              <a:rPr lang="en-US" sz="2800" b="0" i="0" u="none" strike="noStrike" baseline="0" dirty="0">
                <a:solidFill>
                  <a:schemeClr val="bg1"/>
                </a:solidFill>
                <a:latin typeface="Minion-Regular"/>
              </a:rPr>
              <a:t>, the probability that the hypothesis </a:t>
            </a:r>
            <a:r>
              <a:rPr lang="en-US" sz="2800" b="0" i="1" u="none" strike="noStrike" baseline="0" dirty="0">
                <a:solidFill>
                  <a:schemeClr val="bg1"/>
                </a:solidFill>
                <a:latin typeface="Minion-Italic"/>
              </a:rPr>
              <a:t>H </a:t>
            </a:r>
            <a:r>
              <a:rPr lang="en-US" sz="2800" b="0" i="0" u="none" strike="noStrike" baseline="0" dirty="0">
                <a:solidFill>
                  <a:schemeClr val="bg1"/>
                </a:solidFill>
                <a:latin typeface="Minion-Regular"/>
              </a:rPr>
              <a:t>holds given the “evidence” or observed data tuple </a:t>
            </a:r>
            <a:r>
              <a:rPr lang="en-US" sz="2800" b="1" i="1" u="none" strike="noStrike" baseline="0" dirty="0">
                <a:solidFill>
                  <a:schemeClr val="bg1"/>
                </a:solidFill>
                <a:latin typeface="Times-BoldItalic"/>
              </a:rPr>
              <a:t>X</a:t>
            </a:r>
            <a:r>
              <a:rPr lang="en-US" sz="2800" b="0" i="0" u="none" strike="noStrike" baseline="0" dirty="0">
                <a:solidFill>
                  <a:schemeClr val="bg1"/>
                </a:solidFill>
                <a:latin typeface="Minion-Regular"/>
              </a:rPr>
              <a:t>. </a:t>
            </a:r>
          </a:p>
          <a:p>
            <a:pPr marL="285750" indent="-285750" algn="l">
              <a:buFont typeface="Arial" panose="020B0604020202020204" pitchFamily="34" charset="0"/>
              <a:buChar char="•"/>
            </a:pPr>
            <a:endParaRPr lang="en-US" sz="2800" b="0" i="0" u="none" strike="noStrike" baseline="0" dirty="0">
              <a:solidFill>
                <a:schemeClr val="bg1"/>
              </a:solidFill>
              <a:latin typeface="Minion-Regular"/>
            </a:endParaRPr>
          </a:p>
          <a:p>
            <a:pPr marL="285750" indent="-285750" algn="l">
              <a:buFont typeface="Arial" panose="020B0604020202020204" pitchFamily="34" charset="0"/>
              <a:buChar char="•"/>
            </a:pPr>
            <a:r>
              <a:rPr lang="en-US" sz="2800" b="0" i="0" u="none" strike="noStrike" baseline="0" dirty="0">
                <a:solidFill>
                  <a:schemeClr val="bg1"/>
                </a:solidFill>
                <a:latin typeface="Minion-Regular"/>
              </a:rPr>
              <a:t>In other words, we are looking for the probability that tuple </a:t>
            </a:r>
            <a:r>
              <a:rPr lang="en-US" sz="2800" b="1" i="1" u="none" strike="noStrike" baseline="0" dirty="0">
                <a:solidFill>
                  <a:schemeClr val="bg1"/>
                </a:solidFill>
                <a:latin typeface="Times-BoldItalic"/>
              </a:rPr>
              <a:t>X </a:t>
            </a:r>
            <a:r>
              <a:rPr lang="en-US" sz="2800" b="0" i="0" u="none" strike="noStrike" baseline="0" dirty="0">
                <a:solidFill>
                  <a:schemeClr val="bg1"/>
                </a:solidFill>
                <a:latin typeface="Minion-Regular"/>
              </a:rPr>
              <a:t>belongs to class </a:t>
            </a:r>
            <a:r>
              <a:rPr lang="en-US" sz="2800" b="0" i="1" u="none" strike="noStrike" baseline="0" dirty="0">
                <a:solidFill>
                  <a:schemeClr val="bg1"/>
                </a:solidFill>
                <a:latin typeface="Minion-Italic"/>
              </a:rPr>
              <a:t>C</a:t>
            </a:r>
            <a:r>
              <a:rPr lang="en-US" sz="2800" b="0" i="0" u="none" strike="noStrike" baseline="0" dirty="0">
                <a:solidFill>
                  <a:schemeClr val="bg1"/>
                </a:solidFill>
                <a:latin typeface="Minion-Regular"/>
              </a:rPr>
              <a:t>, given that we know the attribute description of </a:t>
            </a:r>
            <a:r>
              <a:rPr lang="en-US" sz="2800" b="1" i="1" u="none" strike="noStrike" baseline="0" dirty="0">
                <a:solidFill>
                  <a:schemeClr val="bg1"/>
                </a:solidFill>
                <a:latin typeface="Times-BoldItalic"/>
              </a:rPr>
              <a:t>X</a:t>
            </a:r>
            <a:r>
              <a:rPr lang="en-US" sz="2800" b="0" i="0" u="none" strike="noStrike" baseline="0" dirty="0">
                <a:solidFill>
                  <a:schemeClr val="bg1"/>
                </a:solidFill>
                <a:latin typeface="Minion-Regular"/>
              </a:rPr>
              <a:t>.</a:t>
            </a:r>
          </a:p>
        </p:txBody>
      </p:sp>
    </p:spTree>
    <p:extLst>
      <p:ext uri="{BB962C8B-B14F-4D97-AF65-F5344CB8AC3E}">
        <p14:creationId xmlns:p14="http://schemas.microsoft.com/office/powerpoint/2010/main" val="760527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Naïve Bayes Classification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3" name="TextBox 12">
            <a:extLst>
              <a:ext uri="{FF2B5EF4-FFF2-40B4-BE49-F238E27FC236}">
                <a16:creationId xmlns:a16="http://schemas.microsoft.com/office/drawing/2014/main" id="{8E1AA262-0EA6-4801-A367-C516523012F6}"/>
              </a:ext>
            </a:extLst>
          </p:cNvPr>
          <p:cNvSpPr txBox="1"/>
          <p:nvPr/>
        </p:nvSpPr>
        <p:spPr>
          <a:xfrm>
            <a:off x="457200" y="1579418"/>
            <a:ext cx="12095018" cy="637097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solidFill>
                  <a:schemeClr val="bg1"/>
                </a:solidFill>
              </a:rPr>
              <a:t>P(H/X) is the posterior probability, or a posteriori probability, of H conditioned on X.</a:t>
            </a:r>
          </a:p>
          <a:p>
            <a:pPr marL="742950" lvl="1" indent="-285750">
              <a:buFont typeface="Arial" panose="020B0604020202020204" pitchFamily="34" charset="0"/>
              <a:buChar char="•"/>
            </a:pPr>
            <a:r>
              <a:rPr lang="en-US" sz="2400" dirty="0">
                <a:solidFill>
                  <a:schemeClr val="bg1"/>
                </a:solidFill>
              </a:rPr>
              <a:t>Example: </a:t>
            </a:r>
            <a:r>
              <a:rPr lang="en-US" sz="2400" b="0" i="0" u="none" strike="noStrike" baseline="0" dirty="0">
                <a:solidFill>
                  <a:schemeClr val="bg1"/>
                </a:solidFill>
                <a:latin typeface="Minion-Regular"/>
              </a:rPr>
              <a:t>P(H/X) reflects the probability that customer X will buy a computer given that we know the customer’s age and income</a:t>
            </a:r>
          </a:p>
          <a:p>
            <a:pPr marL="742950" lvl="1" indent="-285750">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rPr>
              <a:t>P(H) is the prior probability, or a priori probability, of H.</a:t>
            </a:r>
          </a:p>
          <a:p>
            <a:pPr marL="742950" lvl="1" indent="-285750">
              <a:buFont typeface="Arial" panose="020B0604020202020204" pitchFamily="34" charset="0"/>
              <a:buChar char="•"/>
            </a:pPr>
            <a:r>
              <a:rPr lang="en-US" sz="2400" dirty="0">
                <a:solidFill>
                  <a:schemeClr val="bg1"/>
                </a:solidFill>
              </a:rPr>
              <a:t>Example: </a:t>
            </a:r>
            <a:r>
              <a:rPr lang="en-IN" sz="2400" dirty="0">
                <a:solidFill>
                  <a:schemeClr val="bg1"/>
                </a:solidFill>
              </a:rPr>
              <a:t>P(H) </a:t>
            </a:r>
            <a:r>
              <a:rPr lang="en-US" sz="2400" dirty="0">
                <a:solidFill>
                  <a:schemeClr val="bg1"/>
                </a:solidFill>
              </a:rPr>
              <a:t>is the probability that any given customer will buy a computer, regardless of age, income, or any other information</a:t>
            </a:r>
          </a:p>
          <a:p>
            <a:pPr marL="742950" lvl="1" indent="-285750">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rPr>
              <a:t>P(X/H) is the posterior probability of X conditioned on H</a:t>
            </a:r>
          </a:p>
          <a:p>
            <a:pPr marL="742950" lvl="1" indent="-285750">
              <a:buFont typeface="Arial" panose="020B0604020202020204" pitchFamily="34" charset="0"/>
              <a:buChar char="•"/>
            </a:pPr>
            <a:r>
              <a:rPr lang="en-US" sz="2400" dirty="0">
                <a:solidFill>
                  <a:schemeClr val="bg1"/>
                </a:solidFill>
              </a:rPr>
              <a:t>Example: P(X/H) is the probability that a customer, X, is 35 years old and earns $40,000, given that we know the customer will buy a computer.</a:t>
            </a:r>
          </a:p>
          <a:p>
            <a:pPr marL="742950" lvl="1" indent="-285750">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rPr>
              <a:t>P(X) is the prior probability of X</a:t>
            </a:r>
          </a:p>
          <a:p>
            <a:pPr marL="742950" lvl="1" indent="-285750">
              <a:buFont typeface="Arial" panose="020B0604020202020204" pitchFamily="34" charset="0"/>
              <a:buChar char="•"/>
            </a:pPr>
            <a:r>
              <a:rPr lang="en-US" sz="2400" dirty="0">
                <a:solidFill>
                  <a:schemeClr val="bg1"/>
                </a:solidFill>
              </a:rPr>
              <a:t>Example: P(X) is the probability that a person from our set of customers is 35 years old and earns $40,000</a:t>
            </a:r>
          </a:p>
          <a:p>
            <a:pPr marL="285750" indent="-285750" algn="l">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rPr>
              <a:t>Bayes’ theorem is </a:t>
            </a:r>
            <a:endParaRPr lang="en-IN" sz="2400" dirty="0">
              <a:solidFill>
                <a:schemeClr val="bg1"/>
              </a:solidFill>
            </a:endParaRPr>
          </a:p>
        </p:txBody>
      </p:sp>
      <p:pic>
        <p:nvPicPr>
          <p:cNvPr id="16" name="Picture 15">
            <a:extLst>
              <a:ext uri="{FF2B5EF4-FFF2-40B4-BE49-F238E27FC236}">
                <a16:creationId xmlns:a16="http://schemas.microsoft.com/office/drawing/2014/main" id="{9E65075C-8242-41B9-8F6A-CEDEB7996CAE}"/>
              </a:ext>
            </a:extLst>
          </p:cNvPr>
          <p:cNvPicPr>
            <a:picLocks noChangeAspect="1"/>
          </p:cNvPicPr>
          <p:nvPr/>
        </p:nvPicPr>
        <p:blipFill>
          <a:blip r:embed="rId6"/>
          <a:stretch>
            <a:fillRect/>
          </a:stretch>
        </p:blipFill>
        <p:spPr>
          <a:xfrm>
            <a:off x="3077415" y="7354605"/>
            <a:ext cx="2029108" cy="609685"/>
          </a:xfrm>
          <a:prstGeom prst="rect">
            <a:avLst/>
          </a:prstGeom>
        </p:spPr>
      </p:pic>
    </p:spTree>
    <p:extLst>
      <p:ext uri="{BB962C8B-B14F-4D97-AF65-F5344CB8AC3E}">
        <p14:creationId xmlns:p14="http://schemas.microsoft.com/office/powerpoint/2010/main" val="327023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Naïve Bayes Classification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3580088" cy="6524863"/>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bg1"/>
                </a:solidFill>
              </a:rPr>
              <a:t>Let D be a training set of tuples and their associated class labels. As usual, each tuple is represented by an n-dimensional attribute vector, X = x1, x2, : : : , </a:t>
            </a:r>
            <a:r>
              <a:rPr lang="en-US" sz="2200" dirty="0" err="1">
                <a:solidFill>
                  <a:schemeClr val="bg1"/>
                </a:solidFill>
              </a:rPr>
              <a:t>xn</a:t>
            </a:r>
            <a:r>
              <a:rPr lang="en-US" sz="2200" dirty="0">
                <a:solidFill>
                  <a:schemeClr val="bg1"/>
                </a:solidFill>
              </a:rPr>
              <a:t>, depicting n measurements made on the tuple from n attributes, respectively, A1, A2, … , An.</a:t>
            </a:r>
          </a:p>
          <a:p>
            <a:pPr marL="342900" indent="-342900">
              <a:buFont typeface="Arial" panose="020B0604020202020204" pitchFamily="34" charset="0"/>
              <a:buChar char="•"/>
            </a:pPr>
            <a:r>
              <a:rPr lang="en-US" sz="2200" dirty="0">
                <a:solidFill>
                  <a:schemeClr val="bg1"/>
                </a:solidFill>
              </a:rPr>
              <a:t>Suppose that there are m classes, C1, C2, … , Cm. Given a tuple, X, the classifier will predict that X belongs to the class having the highest posterior probability, conditioned on X. That is, the naive Bayesian classifier predicts that tuple X belongs to the class Ci if and only if</a:t>
            </a: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Thus, we maximize P(Ci/X). The class Ci for which P(Ci/X) is maximized is called the maximum posteriori hypothesis. </a:t>
            </a: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By Bayes’ theorem</a:t>
            </a: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As P(X) is constant for all classes, only P(X/Ci)*P(Ci) needs to be maximized</a:t>
            </a:r>
          </a:p>
          <a:p>
            <a:pPr marL="342900" indent="-342900">
              <a:buFont typeface="Arial" panose="020B0604020202020204" pitchFamily="34" charset="0"/>
              <a:buChar char="•"/>
            </a:pPr>
            <a:r>
              <a:rPr lang="en-US" sz="2200" dirty="0">
                <a:solidFill>
                  <a:schemeClr val="bg1"/>
                </a:solidFill>
              </a:rPr>
              <a:t>Now, P(Ci)=|</a:t>
            </a:r>
            <a:r>
              <a:rPr lang="en-US" sz="2200" dirty="0" err="1">
                <a:solidFill>
                  <a:schemeClr val="bg1"/>
                </a:solidFill>
              </a:rPr>
              <a:t>Ci,D</a:t>
            </a:r>
            <a:r>
              <a:rPr lang="en-US" sz="2200" dirty="0">
                <a:solidFill>
                  <a:schemeClr val="bg1"/>
                </a:solidFill>
              </a:rPr>
              <a:t>|/|D|, where |</a:t>
            </a:r>
            <a:r>
              <a:rPr lang="en-US" sz="2200" dirty="0" err="1">
                <a:solidFill>
                  <a:schemeClr val="bg1"/>
                </a:solidFill>
              </a:rPr>
              <a:t>Ci,D</a:t>
            </a:r>
            <a:r>
              <a:rPr lang="en-US" sz="2200" dirty="0">
                <a:solidFill>
                  <a:schemeClr val="bg1"/>
                </a:solidFill>
              </a:rPr>
              <a:t>| is the number of training tuples of class Ci in D</a:t>
            </a: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Now, </a:t>
            </a:r>
          </a:p>
          <a:p>
            <a:pPr marL="342900" indent="-342900">
              <a:buFont typeface="Arial" panose="020B0604020202020204" pitchFamily="34" charset="0"/>
              <a:buChar char="•"/>
            </a:pPr>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To predict the class label of X, P(X/Ci)*P(Ci) is evaluated for each class Ci. The classifier predicts that the class label of tuple X is the class Ci if and only if</a:t>
            </a:r>
            <a:endParaRPr lang="en-IN" sz="2200" dirty="0">
              <a:solidFill>
                <a:schemeClr val="bg1"/>
              </a:solidFill>
            </a:endParaRPr>
          </a:p>
        </p:txBody>
      </p:sp>
      <p:pic>
        <p:nvPicPr>
          <p:cNvPr id="9" name="Picture 8">
            <a:extLst>
              <a:ext uri="{FF2B5EF4-FFF2-40B4-BE49-F238E27FC236}">
                <a16:creationId xmlns:a16="http://schemas.microsoft.com/office/drawing/2014/main" id="{D172B015-2D9E-43D0-8536-25361E5C7541}"/>
              </a:ext>
            </a:extLst>
          </p:cNvPr>
          <p:cNvPicPr>
            <a:picLocks noChangeAspect="1"/>
          </p:cNvPicPr>
          <p:nvPr/>
        </p:nvPicPr>
        <p:blipFill>
          <a:blip r:embed="rId6"/>
          <a:stretch>
            <a:fillRect/>
          </a:stretch>
        </p:blipFill>
        <p:spPr>
          <a:xfrm>
            <a:off x="5991433" y="3162673"/>
            <a:ext cx="3229426" cy="295316"/>
          </a:xfrm>
          <a:prstGeom prst="rect">
            <a:avLst/>
          </a:prstGeom>
        </p:spPr>
      </p:pic>
      <p:pic>
        <p:nvPicPr>
          <p:cNvPr id="14" name="Picture 13">
            <a:extLst>
              <a:ext uri="{FF2B5EF4-FFF2-40B4-BE49-F238E27FC236}">
                <a16:creationId xmlns:a16="http://schemas.microsoft.com/office/drawing/2014/main" id="{F8C46E53-E6A9-4F87-9123-3B5909B654DF}"/>
              </a:ext>
            </a:extLst>
          </p:cNvPr>
          <p:cNvPicPr>
            <a:picLocks noChangeAspect="1"/>
          </p:cNvPicPr>
          <p:nvPr/>
        </p:nvPicPr>
        <p:blipFill>
          <a:blip r:embed="rId7"/>
          <a:stretch>
            <a:fillRect/>
          </a:stretch>
        </p:blipFill>
        <p:spPr>
          <a:xfrm>
            <a:off x="3313251" y="4653659"/>
            <a:ext cx="2143424" cy="619211"/>
          </a:xfrm>
          <a:prstGeom prst="rect">
            <a:avLst/>
          </a:prstGeom>
        </p:spPr>
      </p:pic>
      <p:pic>
        <p:nvPicPr>
          <p:cNvPr id="18" name="Picture 17">
            <a:extLst>
              <a:ext uri="{FF2B5EF4-FFF2-40B4-BE49-F238E27FC236}">
                <a16:creationId xmlns:a16="http://schemas.microsoft.com/office/drawing/2014/main" id="{50ED601C-6582-4FC8-81FE-73BFD2503DE5}"/>
              </a:ext>
            </a:extLst>
          </p:cNvPr>
          <p:cNvPicPr>
            <a:picLocks noChangeAspect="1"/>
          </p:cNvPicPr>
          <p:nvPr/>
        </p:nvPicPr>
        <p:blipFill>
          <a:blip r:embed="rId8"/>
          <a:stretch>
            <a:fillRect/>
          </a:stretch>
        </p:blipFill>
        <p:spPr>
          <a:xfrm>
            <a:off x="1838383" y="6150473"/>
            <a:ext cx="3753374" cy="885949"/>
          </a:xfrm>
          <a:prstGeom prst="rect">
            <a:avLst/>
          </a:prstGeom>
        </p:spPr>
      </p:pic>
      <p:pic>
        <p:nvPicPr>
          <p:cNvPr id="20" name="Picture 19">
            <a:extLst>
              <a:ext uri="{FF2B5EF4-FFF2-40B4-BE49-F238E27FC236}">
                <a16:creationId xmlns:a16="http://schemas.microsoft.com/office/drawing/2014/main" id="{3C8BEBFE-C8ED-4A82-A3DA-D569A8AFBC4C}"/>
              </a:ext>
            </a:extLst>
          </p:cNvPr>
          <p:cNvPicPr>
            <a:picLocks noChangeAspect="1"/>
          </p:cNvPicPr>
          <p:nvPr/>
        </p:nvPicPr>
        <p:blipFill>
          <a:blip r:embed="rId9"/>
          <a:stretch>
            <a:fillRect/>
          </a:stretch>
        </p:blipFill>
        <p:spPr>
          <a:xfrm>
            <a:off x="5281328" y="7557327"/>
            <a:ext cx="4067743" cy="304843"/>
          </a:xfrm>
          <a:prstGeom prst="rect">
            <a:avLst/>
          </a:prstGeom>
        </p:spPr>
      </p:pic>
    </p:spTree>
    <p:extLst>
      <p:ext uri="{BB962C8B-B14F-4D97-AF65-F5344CB8AC3E}">
        <p14:creationId xmlns:p14="http://schemas.microsoft.com/office/powerpoint/2010/main" val="968687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60595"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Naïve Bayes Classification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2" name="Picture 11">
            <a:extLst>
              <a:ext uri="{FF2B5EF4-FFF2-40B4-BE49-F238E27FC236}">
                <a16:creationId xmlns:a16="http://schemas.microsoft.com/office/drawing/2014/main" id="{C2F0C8FD-7D9A-467D-BA3A-FD11B9DC346A}"/>
              </a:ext>
            </a:extLst>
          </p:cNvPr>
          <p:cNvPicPr>
            <a:picLocks noChangeAspect="1"/>
          </p:cNvPicPr>
          <p:nvPr/>
        </p:nvPicPr>
        <p:blipFill>
          <a:blip r:embed="rId6"/>
          <a:stretch>
            <a:fillRect/>
          </a:stretch>
        </p:blipFill>
        <p:spPr>
          <a:xfrm>
            <a:off x="870407" y="1822116"/>
            <a:ext cx="6191934" cy="5574906"/>
          </a:xfrm>
          <a:prstGeom prst="rect">
            <a:avLst/>
          </a:prstGeom>
        </p:spPr>
      </p:pic>
      <p:pic>
        <p:nvPicPr>
          <p:cNvPr id="9" name="Picture 8">
            <a:extLst>
              <a:ext uri="{FF2B5EF4-FFF2-40B4-BE49-F238E27FC236}">
                <a16:creationId xmlns:a16="http://schemas.microsoft.com/office/drawing/2014/main" id="{DD61CF06-353D-497C-8202-54D5A917A7C1}"/>
              </a:ext>
            </a:extLst>
          </p:cNvPr>
          <p:cNvPicPr>
            <a:picLocks noChangeAspect="1"/>
          </p:cNvPicPr>
          <p:nvPr/>
        </p:nvPicPr>
        <p:blipFill>
          <a:blip r:embed="rId7"/>
          <a:stretch>
            <a:fillRect/>
          </a:stretch>
        </p:blipFill>
        <p:spPr>
          <a:xfrm>
            <a:off x="7932748" y="96464"/>
            <a:ext cx="6373114" cy="4639322"/>
          </a:xfrm>
          <a:prstGeom prst="rect">
            <a:avLst/>
          </a:prstGeom>
        </p:spPr>
      </p:pic>
      <p:pic>
        <p:nvPicPr>
          <p:cNvPr id="11" name="Picture 10">
            <a:extLst>
              <a:ext uri="{FF2B5EF4-FFF2-40B4-BE49-F238E27FC236}">
                <a16:creationId xmlns:a16="http://schemas.microsoft.com/office/drawing/2014/main" id="{EB62E056-7219-4484-BAB5-64FD4B61FDEB}"/>
              </a:ext>
            </a:extLst>
          </p:cNvPr>
          <p:cNvPicPr>
            <a:picLocks noChangeAspect="1"/>
          </p:cNvPicPr>
          <p:nvPr/>
        </p:nvPicPr>
        <p:blipFill>
          <a:blip r:embed="rId8"/>
          <a:stretch>
            <a:fillRect/>
          </a:stretch>
        </p:blipFill>
        <p:spPr>
          <a:xfrm>
            <a:off x="7932748" y="4724134"/>
            <a:ext cx="6373114" cy="3418753"/>
          </a:xfrm>
          <a:prstGeom prst="rect">
            <a:avLst/>
          </a:prstGeom>
        </p:spPr>
      </p:pic>
    </p:spTree>
    <p:extLst>
      <p:ext uri="{BB962C8B-B14F-4D97-AF65-F5344CB8AC3E}">
        <p14:creationId xmlns:p14="http://schemas.microsoft.com/office/powerpoint/2010/main" val="21043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Naïve Bayes - Python Implementation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2429117" cy="6046271"/>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000" dirty="0">
                <a:solidFill>
                  <a:schemeClr val="bg1"/>
                </a:solidFill>
              </a:rPr>
              <a:t>Import Libraries: Import necessary libraries like pandas for data manipulation and scikit-learn for model building. </a:t>
            </a:r>
          </a:p>
          <a:p>
            <a:pPr marL="800100" lvl="1" indent="-342900">
              <a:lnSpc>
                <a:spcPct val="150000"/>
              </a:lnSpc>
              <a:buFont typeface="Arial" panose="020B0604020202020204" pitchFamily="34" charset="0"/>
              <a:buChar char="•"/>
            </a:pPr>
            <a:r>
              <a:rPr lang="en-US" sz="2000" dirty="0">
                <a:solidFill>
                  <a:schemeClr val="bg1"/>
                </a:solidFill>
              </a:rPr>
              <a:t>import pandas as pd</a:t>
            </a: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sklearn.feature_extraction.text</a:t>
            </a:r>
            <a:r>
              <a:rPr lang="en-US" sz="2000" dirty="0">
                <a:solidFill>
                  <a:schemeClr val="bg1"/>
                </a:solidFill>
              </a:rPr>
              <a:t> import </a:t>
            </a:r>
            <a:r>
              <a:rPr lang="en-US" sz="2000" dirty="0" err="1">
                <a:solidFill>
                  <a:schemeClr val="bg1"/>
                </a:solidFill>
              </a:rPr>
              <a:t>CountVectorizer</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sklearn.model_selection</a:t>
            </a:r>
            <a:r>
              <a:rPr lang="en-US" sz="2000" dirty="0">
                <a:solidFill>
                  <a:schemeClr val="bg1"/>
                </a:solidFill>
              </a:rPr>
              <a:t> import </a:t>
            </a:r>
            <a:r>
              <a:rPr lang="en-US" sz="2000" dirty="0" err="1">
                <a:solidFill>
                  <a:schemeClr val="bg1"/>
                </a:solidFill>
              </a:rPr>
              <a:t>train_test_split</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sklearn.naive_bayes</a:t>
            </a:r>
            <a:r>
              <a:rPr lang="en-US" sz="2000" dirty="0">
                <a:solidFill>
                  <a:schemeClr val="bg1"/>
                </a:solidFill>
              </a:rPr>
              <a:t> import </a:t>
            </a:r>
            <a:r>
              <a:rPr lang="en-US" sz="2000" dirty="0" err="1">
                <a:solidFill>
                  <a:schemeClr val="bg1"/>
                </a:solidFill>
              </a:rPr>
              <a:t>MultinomialNB</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sklearn.metrics</a:t>
            </a:r>
            <a:r>
              <a:rPr lang="en-US" sz="2000" dirty="0">
                <a:solidFill>
                  <a:schemeClr val="bg1"/>
                </a:solidFill>
              </a:rPr>
              <a:t> import </a:t>
            </a:r>
            <a:r>
              <a:rPr lang="en-US" sz="2000" dirty="0" err="1">
                <a:solidFill>
                  <a:schemeClr val="bg1"/>
                </a:solidFill>
              </a:rPr>
              <a:t>accuracy_score</a:t>
            </a:r>
            <a:r>
              <a:rPr lang="en-US" sz="2000" dirty="0">
                <a:solidFill>
                  <a:schemeClr val="bg1"/>
                </a:solidFill>
              </a:rPr>
              <a:t>, </a:t>
            </a:r>
            <a:r>
              <a:rPr lang="en-US" sz="2000" dirty="0" err="1">
                <a:solidFill>
                  <a:schemeClr val="bg1"/>
                </a:solidFill>
              </a:rPr>
              <a:t>classification_report</a:t>
            </a:r>
            <a:r>
              <a:rPr lang="en-US" sz="2000" dirty="0">
                <a:solidFill>
                  <a:schemeClr val="bg1"/>
                </a:solidFill>
              </a:rPr>
              <a:t>, </a:t>
            </a:r>
            <a:r>
              <a:rPr lang="en-US" sz="2000" dirty="0" err="1">
                <a:solidFill>
                  <a:schemeClr val="bg1"/>
                </a:solidFill>
              </a:rPr>
              <a:t>confusion_matrix</a:t>
            </a:r>
            <a:endParaRPr lang="en-US" sz="2000" dirty="0">
              <a:solidFill>
                <a:schemeClr val="bg1"/>
              </a:solidFill>
            </a:endParaRPr>
          </a:p>
          <a:p>
            <a:pPr marL="457200" indent="-457200">
              <a:lnSpc>
                <a:spcPct val="150000"/>
              </a:lnSpc>
              <a:buFont typeface="Wingdings" panose="05000000000000000000" pitchFamily="2" charset="2"/>
              <a:buChar char="Ø"/>
            </a:pPr>
            <a:r>
              <a:rPr lang="en-US" sz="2000" dirty="0">
                <a:solidFill>
                  <a:schemeClr val="bg1"/>
                </a:solidFill>
              </a:rPr>
              <a:t>Load Data: Load your dataset using pandas </a:t>
            </a:r>
          </a:p>
          <a:p>
            <a:pPr marL="800100" lvl="1" indent="-342900">
              <a:lnSpc>
                <a:spcPct val="150000"/>
              </a:lnSpc>
              <a:buFont typeface="Arial" panose="020B0604020202020204" pitchFamily="34" charset="0"/>
              <a:buChar char="•"/>
            </a:pPr>
            <a:r>
              <a:rPr lang="en-US" sz="2000" dirty="0">
                <a:solidFill>
                  <a:schemeClr val="bg1"/>
                </a:solidFill>
              </a:rPr>
              <a:t>df = </a:t>
            </a:r>
            <a:r>
              <a:rPr lang="en-US" sz="2000" dirty="0" err="1">
                <a:solidFill>
                  <a:schemeClr val="bg1"/>
                </a:solidFill>
              </a:rPr>
              <a:t>pd.DataFrame</a:t>
            </a:r>
            <a:r>
              <a:rPr lang="en-US" sz="2000" dirty="0">
                <a:solidFill>
                  <a:schemeClr val="bg1"/>
                </a:solidFill>
              </a:rPr>
              <a:t>(data)</a:t>
            </a:r>
          </a:p>
          <a:p>
            <a:pPr marL="457200" indent="-457200">
              <a:lnSpc>
                <a:spcPct val="150000"/>
              </a:lnSpc>
              <a:buFont typeface="Wingdings" panose="05000000000000000000" pitchFamily="2" charset="2"/>
              <a:buChar char="Ø"/>
            </a:pPr>
            <a:r>
              <a:rPr lang="en-US" sz="2000" dirty="0">
                <a:solidFill>
                  <a:schemeClr val="bg1"/>
                </a:solidFill>
              </a:rPr>
              <a:t>Preprocess Data: Perform necessary preprocessing like handling missing values, converting text to lowercase, tokenization, and vectorization.</a:t>
            </a:r>
          </a:p>
          <a:p>
            <a:pPr marL="800100" lvl="1" indent="-342900">
              <a:lnSpc>
                <a:spcPct val="150000"/>
              </a:lnSpc>
              <a:buFont typeface="Arial" panose="020B0604020202020204" pitchFamily="34" charset="0"/>
              <a:buChar char="•"/>
            </a:pPr>
            <a:r>
              <a:rPr lang="en-US" sz="2000" dirty="0">
                <a:solidFill>
                  <a:schemeClr val="bg1"/>
                </a:solidFill>
              </a:rPr>
              <a:t>vectorizer = </a:t>
            </a:r>
            <a:r>
              <a:rPr lang="en-US" sz="2000" dirty="0" err="1">
                <a:solidFill>
                  <a:schemeClr val="bg1"/>
                </a:solidFill>
              </a:rPr>
              <a:t>CountVectorizer</a:t>
            </a:r>
            <a:r>
              <a:rPr lang="en-US" sz="2000" dirty="0">
                <a:solidFill>
                  <a:schemeClr val="bg1"/>
                </a:solidFill>
              </a:rPr>
              <a:t>()</a:t>
            </a:r>
          </a:p>
          <a:p>
            <a:pPr marL="800100" lvl="1" indent="-342900">
              <a:lnSpc>
                <a:spcPct val="150000"/>
              </a:lnSpc>
              <a:buFont typeface="Arial" panose="020B0604020202020204" pitchFamily="34" charset="0"/>
              <a:buChar char="•"/>
            </a:pPr>
            <a:r>
              <a:rPr lang="en-US" sz="2000" dirty="0">
                <a:solidFill>
                  <a:schemeClr val="bg1"/>
                </a:solidFill>
              </a:rPr>
              <a:t>X = </a:t>
            </a:r>
            <a:r>
              <a:rPr lang="en-US" sz="2000" dirty="0" err="1">
                <a:solidFill>
                  <a:schemeClr val="bg1"/>
                </a:solidFill>
              </a:rPr>
              <a:t>vectorizer.fit_transform</a:t>
            </a:r>
            <a:r>
              <a:rPr lang="en-US" sz="2000" dirty="0">
                <a:solidFill>
                  <a:schemeClr val="bg1"/>
                </a:solidFill>
              </a:rPr>
              <a:t>(df['text’])</a:t>
            </a:r>
          </a:p>
          <a:p>
            <a:pPr marL="800100" lvl="1" indent="-342900">
              <a:lnSpc>
                <a:spcPct val="150000"/>
              </a:lnSpc>
              <a:buFont typeface="Arial" panose="020B0604020202020204" pitchFamily="34" charset="0"/>
              <a:buChar char="•"/>
            </a:pPr>
            <a:r>
              <a:rPr lang="en-US" sz="2000" dirty="0">
                <a:solidFill>
                  <a:schemeClr val="bg1"/>
                </a:solidFill>
              </a:rPr>
              <a:t>y = df['label']</a:t>
            </a:r>
          </a:p>
        </p:txBody>
      </p:sp>
    </p:spTree>
    <p:extLst>
      <p:ext uri="{BB962C8B-B14F-4D97-AF65-F5344CB8AC3E}">
        <p14:creationId xmlns:p14="http://schemas.microsoft.com/office/powerpoint/2010/main" val="333930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10"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
        <p:nvSpPr>
          <p:cNvPr id="11" name="Text 1">
            <a:extLst>
              <a:ext uri="{FF2B5EF4-FFF2-40B4-BE49-F238E27FC236}">
                <a16:creationId xmlns:a16="http://schemas.microsoft.com/office/drawing/2014/main" id="{59912DBC-6A22-4E6B-B3F7-AB98F23BDB3A}"/>
              </a:ext>
            </a:extLst>
          </p:cNvPr>
          <p:cNvSpPr/>
          <p:nvPr/>
        </p:nvSpPr>
        <p:spPr>
          <a:xfrm>
            <a:off x="6234546" y="1416206"/>
            <a:ext cx="8208818" cy="1153781"/>
          </a:xfrm>
          <a:prstGeom prst="rect">
            <a:avLst/>
          </a:prstGeom>
          <a:noFill/>
          <a:ln/>
        </p:spPr>
        <p:txBody>
          <a:bodyPr wrap="square" rtlCol="0" anchor="t"/>
          <a:lstStyle/>
          <a:p>
            <a:pPr marL="46037">
              <a:lnSpc>
                <a:spcPts val="8384"/>
              </a:lnSpc>
            </a:pPr>
            <a:r>
              <a:rPr lang="en-US" sz="4000" dirty="0">
                <a:solidFill>
                  <a:srgbClr val="DCD7E5"/>
                </a:solidFill>
                <a:latin typeface="Montserrat" panose="00000500000000000000" pitchFamily="2" charset="0"/>
                <a:cs typeface="Heebo" pitchFamily="34" charset="-120"/>
              </a:rPr>
              <a:t>Feature Extraction Techniques</a:t>
            </a:r>
          </a:p>
        </p:txBody>
      </p:sp>
      <p:sp>
        <p:nvSpPr>
          <p:cNvPr id="5" name="Text 1"/>
          <p:cNvSpPr/>
          <p:nvPr/>
        </p:nvSpPr>
        <p:spPr>
          <a:xfrm>
            <a:off x="7483047" y="3390641"/>
            <a:ext cx="4850963" cy="2023023"/>
          </a:xfrm>
          <a:prstGeom prst="rect">
            <a:avLst/>
          </a:prstGeom>
          <a:noFill/>
          <a:ln/>
        </p:spPr>
        <p:txBody>
          <a:bodyPr wrap="square" rtlCol="0" anchor="t"/>
          <a:lstStyle/>
          <a:p>
            <a:pPr marL="539750" indent="-493713">
              <a:lnSpc>
                <a:spcPts val="8384"/>
              </a:lnSpc>
              <a:buFont typeface="Arial" panose="020B0604020202020204" pitchFamily="34" charset="0"/>
              <a:buChar char="•"/>
            </a:pPr>
            <a:r>
              <a:rPr lang="en-US" sz="2800" dirty="0">
                <a:solidFill>
                  <a:srgbClr val="F2F0F4"/>
                </a:solidFill>
                <a:latin typeface="Montserrat" pitchFamily="34" charset="0"/>
                <a:ea typeface="Montserrat" pitchFamily="34" charset="-122"/>
                <a:cs typeface="Montserrat" pitchFamily="34" charset="-120"/>
              </a:rPr>
              <a:t>Bag-of-Words</a:t>
            </a:r>
          </a:p>
          <a:p>
            <a:pPr marL="539750" indent="-493713">
              <a:lnSpc>
                <a:spcPts val="8384"/>
              </a:lnSpc>
              <a:buFont typeface="Arial" panose="020B0604020202020204" pitchFamily="34" charset="0"/>
              <a:buChar char="•"/>
            </a:pPr>
            <a:r>
              <a:rPr lang="en-US" sz="2800" dirty="0">
                <a:solidFill>
                  <a:srgbClr val="F2F0F4"/>
                </a:solidFill>
                <a:latin typeface="Montserrat" pitchFamily="34" charset="0"/>
                <a:ea typeface="Montserrat" pitchFamily="34" charset="-122"/>
                <a:cs typeface="Montserrat" pitchFamily="34" charset="-120"/>
              </a:rPr>
              <a:t>TF-IDF</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Naïve Bayes - Python Implementation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2429117" cy="6129050"/>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400" dirty="0">
                <a:solidFill>
                  <a:schemeClr val="bg1"/>
                </a:solidFill>
              </a:rPr>
              <a:t>Split Data: Split your data into training and testing sets.</a:t>
            </a:r>
          </a:p>
          <a:p>
            <a:pPr marL="800100" lvl="1" indent="-342900">
              <a:lnSpc>
                <a:spcPct val="150000"/>
              </a:lnSpc>
              <a:buFont typeface="Arial" panose="020B0604020202020204" pitchFamily="34" charset="0"/>
              <a:buChar char="•"/>
            </a:pPr>
            <a:r>
              <a:rPr lang="en-US" sz="2400" dirty="0" err="1">
                <a:solidFill>
                  <a:schemeClr val="bg1"/>
                </a:solidFill>
              </a:rPr>
              <a:t>X_train</a:t>
            </a:r>
            <a:r>
              <a:rPr lang="en-US" sz="2400" dirty="0">
                <a:solidFill>
                  <a:schemeClr val="bg1"/>
                </a:solidFill>
              </a:rPr>
              <a:t>, </a:t>
            </a:r>
            <a:r>
              <a:rPr lang="en-US" sz="2400" dirty="0" err="1">
                <a:solidFill>
                  <a:schemeClr val="bg1"/>
                </a:solidFill>
              </a:rPr>
              <a:t>X_test</a:t>
            </a:r>
            <a:r>
              <a:rPr lang="en-US" sz="2400" dirty="0">
                <a:solidFill>
                  <a:schemeClr val="bg1"/>
                </a:solidFill>
              </a:rPr>
              <a:t>, </a:t>
            </a:r>
            <a:r>
              <a:rPr lang="en-US" sz="2400" dirty="0" err="1">
                <a:solidFill>
                  <a:schemeClr val="bg1"/>
                </a:solidFill>
              </a:rPr>
              <a:t>y_train</a:t>
            </a:r>
            <a:r>
              <a:rPr lang="en-US" sz="2400" dirty="0">
                <a:solidFill>
                  <a:schemeClr val="bg1"/>
                </a:solidFill>
              </a:rPr>
              <a:t>, </a:t>
            </a:r>
            <a:r>
              <a:rPr lang="en-US" sz="2400" dirty="0" err="1">
                <a:solidFill>
                  <a:schemeClr val="bg1"/>
                </a:solidFill>
              </a:rPr>
              <a:t>y_test</a:t>
            </a:r>
            <a:r>
              <a:rPr lang="en-US" sz="2400" dirty="0">
                <a:solidFill>
                  <a:schemeClr val="bg1"/>
                </a:solidFill>
              </a:rPr>
              <a:t> = </a:t>
            </a:r>
            <a:r>
              <a:rPr lang="en-US" sz="2400" dirty="0" err="1">
                <a:solidFill>
                  <a:schemeClr val="bg1"/>
                </a:solidFill>
              </a:rPr>
              <a:t>train_test_split</a:t>
            </a:r>
            <a:r>
              <a:rPr lang="en-US" sz="2400" dirty="0">
                <a:solidFill>
                  <a:schemeClr val="bg1"/>
                </a:solidFill>
              </a:rPr>
              <a:t>(X, y, </a:t>
            </a:r>
            <a:r>
              <a:rPr lang="en-US" sz="2400" dirty="0" err="1">
                <a:solidFill>
                  <a:schemeClr val="bg1"/>
                </a:solidFill>
              </a:rPr>
              <a:t>test_size</a:t>
            </a:r>
            <a:r>
              <a:rPr lang="en-US" sz="2400" dirty="0">
                <a:solidFill>
                  <a:schemeClr val="bg1"/>
                </a:solidFill>
              </a:rPr>
              <a:t>=0.2, </a:t>
            </a:r>
            <a:r>
              <a:rPr lang="en-US" sz="2400" dirty="0" err="1">
                <a:solidFill>
                  <a:schemeClr val="bg1"/>
                </a:solidFill>
              </a:rPr>
              <a:t>random_state</a:t>
            </a:r>
            <a:r>
              <a:rPr lang="en-US" sz="2400" dirty="0">
                <a:solidFill>
                  <a:schemeClr val="bg1"/>
                </a:solidFill>
              </a:rPr>
              <a:t>=42)</a:t>
            </a:r>
          </a:p>
          <a:p>
            <a:pPr marL="457200" indent="-457200">
              <a:lnSpc>
                <a:spcPct val="150000"/>
              </a:lnSpc>
              <a:buFont typeface="Wingdings" panose="05000000000000000000" pitchFamily="2" charset="2"/>
              <a:buChar char="Ø"/>
            </a:pPr>
            <a:r>
              <a:rPr lang="en-US" sz="2400" dirty="0">
                <a:solidFill>
                  <a:schemeClr val="bg1"/>
                </a:solidFill>
              </a:rPr>
              <a:t>Train Model: Choose the type of Naive Bayes classifier and train it on the training data.</a:t>
            </a:r>
          </a:p>
          <a:p>
            <a:pPr marL="800100" lvl="1" indent="-342900">
              <a:lnSpc>
                <a:spcPct val="150000"/>
              </a:lnSpc>
              <a:buFont typeface="Arial" panose="020B0604020202020204" pitchFamily="34" charset="0"/>
              <a:buChar char="•"/>
            </a:pPr>
            <a:r>
              <a:rPr lang="fr-FR" sz="2400" dirty="0" err="1">
                <a:solidFill>
                  <a:schemeClr val="bg1"/>
                </a:solidFill>
              </a:rPr>
              <a:t>clf</a:t>
            </a:r>
            <a:r>
              <a:rPr lang="fr-FR" sz="2400" dirty="0">
                <a:solidFill>
                  <a:schemeClr val="bg1"/>
                </a:solidFill>
              </a:rPr>
              <a:t> = </a:t>
            </a:r>
            <a:r>
              <a:rPr lang="fr-FR" sz="2400" dirty="0" err="1">
                <a:solidFill>
                  <a:schemeClr val="bg1"/>
                </a:solidFill>
              </a:rPr>
              <a:t>MultinomialNB</a:t>
            </a:r>
            <a:r>
              <a:rPr lang="fr-FR" sz="2400" dirty="0">
                <a:solidFill>
                  <a:schemeClr val="bg1"/>
                </a:solidFill>
              </a:rPr>
              <a:t>()</a:t>
            </a:r>
          </a:p>
          <a:p>
            <a:pPr marL="800100" lvl="1" indent="-342900">
              <a:lnSpc>
                <a:spcPct val="150000"/>
              </a:lnSpc>
              <a:buFont typeface="Arial" panose="020B0604020202020204" pitchFamily="34" charset="0"/>
              <a:buChar char="•"/>
            </a:pPr>
            <a:r>
              <a:rPr lang="fr-FR" sz="2400" dirty="0" err="1">
                <a:solidFill>
                  <a:schemeClr val="bg1"/>
                </a:solidFill>
              </a:rPr>
              <a:t>clf.fit</a:t>
            </a:r>
            <a:r>
              <a:rPr lang="fr-FR" sz="2400" dirty="0">
                <a:solidFill>
                  <a:schemeClr val="bg1"/>
                </a:solidFill>
              </a:rPr>
              <a:t>(</a:t>
            </a:r>
            <a:r>
              <a:rPr lang="fr-FR" sz="2400" dirty="0" err="1">
                <a:solidFill>
                  <a:schemeClr val="bg1"/>
                </a:solidFill>
              </a:rPr>
              <a:t>X_train</a:t>
            </a:r>
            <a:r>
              <a:rPr lang="fr-FR" sz="2400" dirty="0">
                <a:solidFill>
                  <a:schemeClr val="bg1"/>
                </a:solidFill>
              </a:rPr>
              <a:t>, </a:t>
            </a:r>
            <a:r>
              <a:rPr lang="fr-FR" sz="2400" dirty="0" err="1">
                <a:solidFill>
                  <a:schemeClr val="bg1"/>
                </a:solidFill>
              </a:rPr>
              <a:t>y_train</a:t>
            </a:r>
            <a:r>
              <a:rPr lang="fr-FR" sz="2400" dirty="0">
                <a:solidFill>
                  <a:schemeClr val="bg1"/>
                </a:solidFill>
              </a:rPr>
              <a:t>)</a:t>
            </a:r>
            <a:endParaRPr lang="en-US" sz="2400" dirty="0">
              <a:solidFill>
                <a:schemeClr val="bg1"/>
              </a:solidFill>
            </a:endParaRPr>
          </a:p>
          <a:p>
            <a:pPr marL="457200" indent="-457200">
              <a:lnSpc>
                <a:spcPct val="150000"/>
              </a:lnSpc>
              <a:buFont typeface="Wingdings" panose="05000000000000000000" pitchFamily="2" charset="2"/>
              <a:buChar char="Ø"/>
            </a:pPr>
            <a:r>
              <a:rPr lang="en-US" sz="2400" dirty="0">
                <a:solidFill>
                  <a:schemeClr val="bg1"/>
                </a:solidFill>
              </a:rPr>
              <a:t>Evaluate Model: Evaluate the trained model using metrics like accuracy, confusion matrix, and classification report </a:t>
            </a:r>
          </a:p>
          <a:p>
            <a:pPr marL="800100" lvl="1" indent="-342900">
              <a:lnSpc>
                <a:spcPct val="150000"/>
              </a:lnSpc>
              <a:buFont typeface="Arial" panose="020B0604020202020204" pitchFamily="34" charset="0"/>
              <a:buChar char="•"/>
            </a:pPr>
            <a:r>
              <a:rPr lang="en-US" sz="2400" dirty="0" err="1">
                <a:solidFill>
                  <a:schemeClr val="bg1"/>
                </a:solidFill>
              </a:rPr>
              <a:t>y_pred</a:t>
            </a:r>
            <a:r>
              <a:rPr lang="en-US" sz="2400" dirty="0">
                <a:solidFill>
                  <a:schemeClr val="bg1"/>
                </a:solidFill>
              </a:rPr>
              <a:t> = </a:t>
            </a:r>
            <a:r>
              <a:rPr lang="en-US" sz="2400" dirty="0" err="1">
                <a:solidFill>
                  <a:schemeClr val="bg1"/>
                </a:solidFill>
              </a:rPr>
              <a:t>clf.predict</a:t>
            </a:r>
            <a:r>
              <a:rPr lang="en-US" sz="2400" dirty="0">
                <a:solidFill>
                  <a:schemeClr val="bg1"/>
                </a:solidFill>
              </a:rPr>
              <a:t>(</a:t>
            </a:r>
            <a:r>
              <a:rPr lang="en-US" sz="2400" dirty="0" err="1">
                <a:solidFill>
                  <a:schemeClr val="bg1"/>
                </a:solidFill>
              </a:rPr>
              <a:t>X_test</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a:solidFill>
                  <a:schemeClr val="bg1"/>
                </a:solidFill>
              </a:rPr>
              <a:t>accuracy = </a:t>
            </a:r>
            <a:r>
              <a:rPr lang="en-US" sz="2400" dirty="0" err="1">
                <a:solidFill>
                  <a:schemeClr val="bg1"/>
                </a:solidFill>
              </a:rPr>
              <a:t>accuracy_score</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a:solidFill>
                  <a:schemeClr val="bg1"/>
                </a:solidFill>
              </a:rPr>
              <a:t>report = </a:t>
            </a:r>
            <a:r>
              <a:rPr lang="en-US" sz="2400" dirty="0" err="1">
                <a:solidFill>
                  <a:schemeClr val="bg1"/>
                </a:solidFill>
              </a:rPr>
              <a:t>classification_report</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err="1">
                <a:solidFill>
                  <a:schemeClr val="bg1"/>
                </a:solidFill>
              </a:rPr>
              <a:t>conf_matrix</a:t>
            </a:r>
            <a:r>
              <a:rPr lang="en-US" sz="2400" dirty="0">
                <a:solidFill>
                  <a:schemeClr val="bg1"/>
                </a:solidFill>
              </a:rPr>
              <a:t> = </a:t>
            </a:r>
            <a:r>
              <a:rPr lang="en-US" sz="2400" dirty="0" err="1">
                <a:solidFill>
                  <a:schemeClr val="bg1"/>
                </a:solidFill>
              </a:rPr>
              <a:t>confusion_matrix</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endParaRPr lang="en-IN" sz="2400" dirty="0">
              <a:solidFill>
                <a:schemeClr val="bg1"/>
              </a:solidFill>
            </a:endParaRPr>
          </a:p>
        </p:txBody>
      </p:sp>
    </p:spTree>
    <p:extLst>
      <p:ext uri="{BB962C8B-B14F-4D97-AF65-F5344CB8AC3E}">
        <p14:creationId xmlns:p14="http://schemas.microsoft.com/office/powerpoint/2010/main" val="1797435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5" name="Text 1"/>
          <p:cNvSpPr/>
          <p:nvPr/>
        </p:nvSpPr>
        <p:spPr>
          <a:xfrm>
            <a:off x="324538" y="530242"/>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Support Vector Machines</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6" name="Content Placeholder 3">
            <a:extLst>
              <a:ext uri="{FF2B5EF4-FFF2-40B4-BE49-F238E27FC236}">
                <a16:creationId xmlns:a16="http://schemas.microsoft.com/office/drawing/2014/main" id="{A8960D84-DF65-43E1-9A97-46D60FA03D87}"/>
              </a:ext>
            </a:extLst>
          </p:cNvPr>
          <p:cNvSpPr txBox="1">
            <a:spLocks/>
          </p:cNvSpPr>
          <p:nvPr/>
        </p:nvSpPr>
        <p:spPr>
          <a:xfrm>
            <a:off x="856448" y="2504248"/>
            <a:ext cx="10376126" cy="490447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4" name="Rectangle 1">
            <a:extLst>
              <a:ext uri="{FF2B5EF4-FFF2-40B4-BE49-F238E27FC236}">
                <a16:creationId xmlns:a16="http://schemas.microsoft.com/office/drawing/2014/main" id="{B1EA2359-A2D5-45DB-9FF5-9E46D703EA8A}"/>
              </a:ext>
            </a:extLst>
          </p:cNvPr>
          <p:cNvSpPr>
            <a:spLocks noChangeArrowheads="1"/>
          </p:cNvSpPr>
          <p:nvPr/>
        </p:nvSpPr>
        <p:spPr bwMode="auto">
          <a:xfrm>
            <a:off x="519188" y="1198198"/>
            <a:ext cx="8056107" cy="687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1" eaLnBrk="0" fontAlgn="base" hangingPunct="0">
              <a:lnSpc>
                <a:spcPct val="150000"/>
              </a:lnSpc>
              <a:spcBef>
                <a:spcPct val="0"/>
              </a:spcBef>
              <a:spcAft>
                <a:spcPct val="0"/>
              </a:spcAft>
            </a:pPr>
            <a:r>
              <a:rPr kumimoji="0" lang="en-US" altLang="en-US" sz="2400" b="0" i="0" u="none" strike="noStrike" cap="none" normalizeH="0" baseline="0" dirty="0">
                <a:ln>
                  <a:noFill/>
                </a:ln>
                <a:solidFill>
                  <a:schemeClr val="bg1"/>
                </a:solidFill>
                <a:effectLst/>
                <a:latin typeface="Arial" panose="020B0604020202020204" pitchFamily="34" charset="0"/>
              </a:rPr>
              <a:t>A supervised learning algorithm used for classification and regression tasks.</a:t>
            </a:r>
          </a:p>
          <a:p>
            <a:pPr marL="0" lvl="1" eaLnBrk="0" fontAlgn="base" hangingPunct="0">
              <a:lnSpc>
                <a:spcPct val="150000"/>
              </a:lnSpc>
              <a:spcBef>
                <a:spcPct val="0"/>
              </a:spcBef>
              <a:spcAft>
                <a:spcPct val="0"/>
              </a:spcAf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Hyperplane:</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The decision boundary that separates different classes in the feature space.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Objective:</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To find the hyperplane that best separates the classes by maximizing the margin between them. </a:t>
            </a:r>
          </a:p>
          <a:p>
            <a:pPr eaLnBrk="0" fontAlgn="base" hangingPunct="0">
              <a:lnSpc>
                <a:spcPct val="150000"/>
              </a:lnSpc>
              <a:spcBef>
                <a:spcPct val="0"/>
              </a:spcBef>
              <a:spcAft>
                <a:spcPct val="0"/>
              </a:spcAft>
              <a:buFontTx/>
              <a:buChar char="•"/>
            </a:pPr>
            <a:r>
              <a:rPr kumimoji="0" lang="en-US" altLang="en-US" sz="2000" b="1" i="0" u="none" strike="noStrike" cap="none" normalizeH="0" baseline="0" dirty="0">
                <a:ln>
                  <a:noFill/>
                </a:ln>
                <a:solidFill>
                  <a:schemeClr val="bg1"/>
                </a:solidFill>
                <a:effectLst/>
                <a:latin typeface="Arial" panose="020B0604020202020204" pitchFamily="34" charset="0"/>
              </a:rPr>
              <a:t>Margin:</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The distance between the hyperplane and the closest data points from each class.</a:t>
            </a:r>
          </a:p>
          <a:p>
            <a:pPr eaLnBrk="0" fontAlgn="base" hangingPunct="0">
              <a:lnSpc>
                <a:spcPct val="150000"/>
              </a:lnSpc>
              <a:spcBef>
                <a:spcPct val="0"/>
              </a:spcBef>
              <a:spcAft>
                <a:spcPct val="0"/>
              </a:spcAft>
              <a:buFontTx/>
              <a:buChar char="•"/>
            </a:pPr>
            <a:r>
              <a:rPr kumimoji="0" lang="en-US" altLang="en-US" sz="2000" b="1" i="0" u="none" strike="noStrike" cap="none" normalizeH="0" baseline="0" dirty="0">
                <a:ln>
                  <a:noFill/>
                </a:ln>
                <a:solidFill>
                  <a:schemeClr val="bg1"/>
                </a:solidFill>
                <a:effectLst/>
                <a:latin typeface="Arial" panose="020B0604020202020204" pitchFamily="34" charset="0"/>
              </a:rPr>
              <a:t>Maximum Margin Hyperplane (MMHP):</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The hyperplane with the largest possible margin.</a:t>
            </a:r>
          </a:p>
          <a:p>
            <a:pPr eaLnBrk="0" fontAlgn="base" hangingPunct="0">
              <a:lnSpc>
                <a:spcPct val="150000"/>
              </a:lnSpc>
              <a:spcBef>
                <a:spcPct val="0"/>
              </a:spcBef>
              <a:spcAft>
                <a:spcPct val="0"/>
              </a:spcAft>
              <a:buFontTx/>
              <a:buChar char="•"/>
            </a:pPr>
            <a:r>
              <a:rPr kumimoji="0" lang="en-US" altLang="en-US" sz="2000" b="1" i="0" u="none" strike="noStrike" cap="none" normalizeH="0" baseline="0" dirty="0">
                <a:ln>
                  <a:noFill/>
                </a:ln>
                <a:solidFill>
                  <a:schemeClr val="bg1"/>
                </a:solidFill>
                <a:effectLst/>
                <a:latin typeface="Arial" panose="020B0604020202020204" pitchFamily="34" charset="0"/>
              </a:rPr>
              <a:t>Positive and Negative Hyperplanes:</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Parallel hyperplanes on either side of the MMHP, touching the closest data points (support vectors).</a:t>
            </a:r>
          </a:p>
          <a:p>
            <a:pPr eaLnBrk="0" fontAlgn="base" hangingPunct="0">
              <a:lnSpc>
                <a:spcPct val="150000"/>
              </a:lnSpc>
              <a:spcBef>
                <a:spcPct val="0"/>
              </a:spcBef>
              <a:spcAft>
                <a:spcPct val="0"/>
              </a:spcAft>
              <a:buFontTx/>
              <a:buChar char="•"/>
            </a:pPr>
            <a:r>
              <a:rPr kumimoji="0" lang="en-US" altLang="en-US" sz="2000" b="1" i="0" u="none" strike="noStrike" cap="none" normalizeH="0" baseline="0" dirty="0">
                <a:ln>
                  <a:noFill/>
                </a:ln>
                <a:solidFill>
                  <a:schemeClr val="bg1"/>
                </a:solidFill>
                <a:effectLst/>
                <a:latin typeface="Arial" panose="020B0604020202020204" pitchFamily="34" charset="0"/>
              </a:rPr>
              <a:t>Support Vectors:</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Data points that lie closest to the hyperplane and influence its position and orientation. </a:t>
            </a:r>
          </a:p>
        </p:txBody>
      </p:sp>
      <p:pic>
        <p:nvPicPr>
          <p:cNvPr id="10" name="Picture 9">
            <a:extLst>
              <a:ext uri="{FF2B5EF4-FFF2-40B4-BE49-F238E27FC236}">
                <a16:creationId xmlns:a16="http://schemas.microsoft.com/office/drawing/2014/main" id="{A31B50CB-0E63-42D6-9EB9-532483AE8752}"/>
              </a:ext>
            </a:extLst>
          </p:cNvPr>
          <p:cNvPicPr>
            <a:picLocks noChangeAspect="1"/>
          </p:cNvPicPr>
          <p:nvPr/>
        </p:nvPicPr>
        <p:blipFill>
          <a:blip r:embed="rId6"/>
          <a:stretch>
            <a:fillRect/>
          </a:stretch>
        </p:blipFill>
        <p:spPr>
          <a:xfrm>
            <a:off x="8851741" y="2412808"/>
            <a:ext cx="5687219" cy="3791479"/>
          </a:xfrm>
          <a:prstGeom prst="rect">
            <a:avLst/>
          </a:prstGeom>
        </p:spPr>
      </p:pic>
    </p:spTree>
    <p:extLst>
      <p:ext uri="{BB962C8B-B14F-4D97-AF65-F5344CB8AC3E}">
        <p14:creationId xmlns:p14="http://schemas.microsoft.com/office/powerpoint/2010/main" val="4198483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Linear and Non-Linear SVM</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4" name="Rectangle 1">
            <a:extLst>
              <a:ext uri="{FF2B5EF4-FFF2-40B4-BE49-F238E27FC236}">
                <a16:creationId xmlns:a16="http://schemas.microsoft.com/office/drawing/2014/main" id="{8ACF0F7E-3E08-40C7-84AE-9DB604BA76CF}"/>
              </a:ext>
            </a:extLst>
          </p:cNvPr>
          <p:cNvSpPr>
            <a:spLocks noChangeArrowheads="1"/>
          </p:cNvSpPr>
          <p:nvPr/>
        </p:nvSpPr>
        <p:spPr bwMode="auto">
          <a:xfrm>
            <a:off x="545735" y="2314356"/>
            <a:ext cx="6353829" cy="326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2" eaLnBrk="0" fontAlgn="base" hangingPunct="0">
              <a:lnSpc>
                <a:spcPct val="150000"/>
              </a:lnSpc>
              <a:spcBef>
                <a:spcPct val="0"/>
              </a:spcBef>
              <a:spcAft>
                <a:spcPct val="0"/>
              </a:spcAft>
            </a:pPr>
            <a:r>
              <a:rPr kumimoji="0" lang="en-US" altLang="en-US" sz="2000" b="1" i="0" u="none" strike="noStrike" cap="none" normalizeH="0" baseline="0" dirty="0">
                <a:ln>
                  <a:noFill/>
                </a:ln>
                <a:solidFill>
                  <a:schemeClr val="bg1"/>
                </a:solidFill>
                <a:effectLst/>
                <a:latin typeface="Arial" panose="020B0604020202020204" pitchFamily="34" charset="0"/>
              </a:rPr>
              <a:t>Linear SVM:</a:t>
            </a:r>
            <a:r>
              <a:rPr kumimoji="0" lang="en-US" altLang="en-US" sz="2000" b="0" i="0" u="none" strike="noStrike" cap="none" normalizeH="0" baseline="0" dirty="0">
                <a:ln>
                  <a:noFill/>
                </a:ln>
                <a:solidFill>
                  <a:schemeClr val="bg1"/>
                </a:solidFill>
                <a:effectLst/>
                <a:latin typeface="Arial" panose="020B0604020202020204" pitchFamily="34" charset="0"/>
              </a:rPr>
              <a:t> Suitable for linearly separable data where a straight hyperplane can effectively separate the classes.</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Non-Linear SVM:</a:t>
            </a:r>
            <a:r>
              <a:rPr kumimoji="0" lang="en-US" altLang="en-US" sz="2000" b="0" i="0" u="none" strike="noStrike" cap="none" normalizeH="0" baseline="0" dirty="0">
                <a:ln>
                  <a:noFill/>
                </a:ln>
                <a:solidFill>
                  <a:schemeClr val="bg1"/>
                </a:solidFill>
                <a:effectLst/>
                <a:latin typeface="Arial" panose="020B0604020202020204" pitchFamily="34" charset="0"/>
              </a:rPr>
              <a:t> Uses kernel functions (e.g., polynomial, radial basis function) to transform data into higher dimensions where a hyperplane can separate the classes.</a:t>
            </a:r>
          </a:p>
        </p:txBody>
      </p:sp>
      <p:pic>
        <p:nvPicPr>
          <p:cNvPr id="4099" name="Picture 3" descr="Unlocking Nonlinear Data with Polynomial Kernels: The SVM Secret” | by  Nimisha Singh | AI Mind">
            <a:extLst>
              <a:ext uri="{FF2B5EF4-FFF2-40B4-BE49-F238E27FC236}">
                <a16:creationId xmlns:a16="http://schemas.microsoft.com/office/drawing/2014/main" id="{7380DC18-2B30-4050-8B43-BCC458AC6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1454" y="2341916"/>
            <a:ext cx="6923809" cy="389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1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SVM - Python Implementation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2429117" cy="604627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solidFill>
                  <a:schemeClr val="bg1"/>
                </a:solidFill>
              </a:rPr>
              <a:t>Import Libraries: Import necessary libraries like pandas for data manipulation and scikit-learn for model building. </a:t>
            </a:r>
          </a:p>
          <a:p>
            <a:pPr marL="800100" lvl="1" indent="-342900">
              <a:lnSpc>
                <a:spcPct val="150000"/>
              </a:lnSpc>
              <a:buFont typeface="Arial" panose="020B0604020202020204" pitchFamily="34" charset="0"/>
              <a:buChar char="•"/>
            </a:pPr>
            <a:r>
              <a:rPr lang="en-US" sz="2000" dirty="0">
                <a:solidFill>
                  <a:schemeClr val="bg1"/>
                </a:solidFill>
              </a:rPr>
              <a:t>import pandas as pd</a:t>
            </a: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sklearn.model_selection</a:t>
            </a:r>
            <a:r>
              <a:rPr lang="en-US" sz="2000" dirty="0">
                <a:solidFill>
                  <a:schemeClr val="bg1"/>
                </a:solidFill>
              </a:rPr>
              <a:t> import </a:t>
            </a:r>
            <a:r>
              <a:rPr lang="en-US" sz="2000" dirty="0" err="1">
                <a:solidFill>
                  <a:schemeClr val="bg1"/>
                </a:solidFill>
              </a:rPr>
              <a:t>train_test_split</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sklearn.svm</a:t>
            </a:r>
            <a:r>
              <a:rPr lang="en-US" sz="2000" dirty="0">
                <a:solidFill>
                  <a:schemeClr val="bg1"/>
                </a:solidFill>
              </a:rPr>
              <a:t> import SVC</a:t>
            </a: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sklearn.metrics</a:t>
            </a:r>
            <a:r>
              <a:rPr lang="en-US" sz="2000" dirty="0">
                <a:solidFill>
                  <a:schemeClr val="bg1"/>
                </a:solidFill>
              </a:rPr>
              <a:t> import </a:t>
            </a:r>
            <a:r>
              <a:rPr lang="en-US" sz="2000" dirty="0" err="1">
                <a:solidFill>
                  <a:schemeClr val="bg1"/>
                </a:solidFill>
              </a:rPr>
              <a:t>accuracy_score</a:t>
            </a:r>
            <a:r>
              <a:rPr lang="en-US" sz="2000" dirty="0">
                <a:solidFill>
                  <a:schemeClr val="bg1"/>
                </a:solidFill>
              </a:rPr>
              <a:t>, </a:t>
            </a:r>
            <a:r>
              <a:rPr lang="en-US" sz="2000" dirty="0" err="1">
                <a:solidFill>
                  <a:schemeClr val="bg1"/>
                </a:solidFill>
              </a:rPr>
              <a:t>classification_report</a:t>
            </a:r>
            <a:r>
              <a:rPr lang="en-US" sz="2000" dirty="0">
                <a:solidFill>
                  <a:schemeClr val="bg1"/>
                </a:solidFill>
              </a:rPr>
              <a:t>, </a:t>
            </a:r>
            <a:r>
              <a:rPr lang="en-US" sz="2000" dirty="0" err="1">
                <a:solidFill>
                  <a:schemeClr val="bg1"/>
                </a:solidFill>
              </a:rPr>
              <a:t>confusion_matrix</a:t>
            </a:r>
            <a:endParaRPr lang="en-US" sz="2000" dirty="0">
              <a:solidFill>
                <a:schemeClr val="bg1"/>
              </a:solidFill>
            </a:endParaRPr>
          </a:p>
          <a:p>
            <a:pPr marL="342900" indent="-342900">
              <a:lnSpc>
                <a:spcPct val="150000"/>
              </a:lnSpc>
              <a:buFont typeface="Wingdings" panose="05000000000000000000" pitchFamily="2" charset="2"/>
              <a:buChar char="Ø"/>
            </a:pPr>
            <a:r>
              <a:rPr lang="en-US" sz="2000" dirty="0">
                <a:solidFill>
                  <a:schemeClr val="bg1"/>
                </a:solidFill>
              </a:rPr>
              <a:t>Load Data: Load your dataset using pandas </a:t>
            </a: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sklearn.datasets</a:t>
            </a:r>
            <a:r>
              <a:rPr lang="en-US" sz="2000" dirty="0">
                <a:solidFill>
                  <a:schemeClr val="bg1"/>
                </a:solidFill>
              </a:rPr>
              <a:t> import </a:t>
            </a:r>
            <a:r>
              <a:rPr lang="en-US" sz="2000" dirty="0" err="1">
                <a:solidFill>
                  <a:schemeClr val="bg1"/>
                </a:solidFill>
              </a:rPr>
              <a:t>load_iris</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iris = </a:t>
            </a:r>
            <a:r>
              <a:rPr lang="en-US" sz="2000" dirty="0" err="1">
                <a:solidFill>
                  <a:schemeClr val="bg1"/>
                </a:solidFill>
              </a:rPr>
              <a:t>load_iris</a:t>
            </a:r>
            <a:r>
              <a:rPr lang="en-US" sz="2000" dirty="0">
                <a:solidFill>
                  <a:schemeClr val="bg1"/>
                </a:solidFill>
              </a:rPr>
              <a:t>()</a:t>
            </a:r>
          </a:p>
          <a:p>
            <a:pPr marL="800100" lvl="1" indent="-342900">
              <a:lnSpc>
                <a:spcPct val="150000"/>
              </a:lnSpc>
              <a:buFont typeface="Arial" panose="020B0604020202020204" pitchFamily="34" charset="0"/>
              <a:buChar char="•"/>
            </a:pPr>
            <a:r>
              <a:rPr lang="en-US" sz="2000" dirty="0">
                <a:solidFill>
                  <a:schemeClr val="bg1"/>
                </a:solidFill>
              </a:rPr>
              <a:t>X = </a:t>
            </a:r>
            <a:r>
              <a:rPr lang="en-US" sz="2000" dirty="0" err="1">
                <a:solidFill>
                  <a:schemeClr val="bg1"/>
                </a:solidFill>
              </a:rPr>
              <a:t>iris.data</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y = </a:t>
            </a:r>
            <a:r>
              <a:rPr lang="en-US" sz="2000" dirty="0" err="1">
                <a:solidFill>
                  <a:schemeClr val="bg1"/>
                </a:solidFill>
              </a:rPr>
              <a:t>iris.target</a:t>
            </a:r>
            <a:endParaRPr lang="en-US" sz="2000" dirty="0">
              <a:solidFill>
                <a:schemeClr val="bg1"/>
              </a:solidFill>
            </a:endParaRPr>
          </a:p>
          <a:p>
            <a:pPr marL="342900" indent="-342900">
              <a:lnSpc>
                <a:spcPct val="150000"/>
              </a:lnSpc>
              <a:buFont typeface="Wingdings" panose="05000000000000000000" pitchFamily="2" charset="2"/>
              <a:buChar char="Ø"/>
            </a:pPr>
            <a:r>
              <a:rPr lang="en-US" sz="2000" dirty="0">
                <a:solidFill>
                  <a:schemeClr val="bg1"/>
                </a:solidFill>
              </a:rPr>
              <a:t>Preprocess Data: Prepare your data by handling missing values, encoding categorical variables, and scaling features if necessary.</a:t>
            </a:r>
          </a:p>
          <a:p>
            <a:pPr marL="800100" lvl="1" indent="-342900">
              <a:lnSpc>
                <a:spcPct val="150000"/>
              </a:lnSpc>
              <a:buFont typeface="Arial" panose="020B0604020202020204" pitchFamily="34" charset="0"/>
              <a:buChar char="•"/>
            </a:pPr>
            <a:r>
              <a:rPr lang="en-US" sz="2000" dirty="0">
                <a:solidFill>
                  <a:schemeClr val="bg1"/>
                </a:solidFill>
              </a:rPr>
              <a:t>For iris dataset, the data is clean</a:t>
            </a:r>
          </a:p>
        </p:txBody>
      </p:sp>
    </p:spTree>
    <p:extLst>
      <p:ext uri="{BB962C8B-B14F-4D97-AF65-F5344CB8AC3E}">
        <p14:creationId xmlns:p14="http://schemas.microsoft.com/office/powerpoint/2010/main" val="261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SVM - Python Implementation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2429117" cy="66830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dirty="0">
                <a:solidFill>
                  <a:schemeClr val="bg1"/>
                </a:solidFill>
              </a:rPr>
              <a:t>Split Data: Split your data into training and testing sets.</a:t>
            </a:r>
          </a:p>
          <a:p>
            <a:pPr marL="800100" lvl="1" indent="-342900">
              <a:lnSpc>
                <a:spcPct val="150000"/>
              </a:lnSpc>
              <a:buFont typeface="Arial" panose="020B0604020202020204" pitchFamily="34" charset="0"/>
              <a:buChar char="•"/>
            </a:pPr>
            <a:r>
              <a:rPr lang="en-US" sz="2400" dirty="0" err="1">
                <a:solidFill>
                  <a:schemeClr val="bg1"/>
                </a:solidFill>
              </a:rPr>
              <a:t>X_train</a:t>
            </a:r>
            <a:r>
              <a:rPr lang="en-US" sz="2400" dirty="0">
                <a:solidFill>
                  <a:schemeClr val="bg1"/>
                </a:solidFill>
              </a:rPr>
              <a:t>, </a:t>
            </a:r>
            <a:r>
              <a:rPr lang="en-US" sz="2400" dirty="0" err="1">
                <a:solidFill>
                  <a:schemeClr val="bg1"/>
                </a:solidFill>
              </a:rPr>
              <a:t>X_test</a:t>
            </a:r>
            <a:r>
              <a:rPr lang="en-US" sz="2400" dirty="0">
                <a:solidFill>
                  <a:schemeClr val="bg1"/>
                </a:solidFill>
              </a:rPr>
              <a:t>, </a:t>
            </a:r>
            <a:r>
              <a:rPr lang="en-US" sz="2400" dirty="0" err="1">
                <a:solidFill>
                  <a:schemeClr val="bg1"/>
                </a:solidFill>
              </a:rPr>
              <a:t>y_train</a:t>
            </a:r>
            <a:r>
              <a:rPr lang="en-US" sz="2400" dirty="0">
                <a:solidFill>
                  <a:schemeClr val="bg1"/>
                </a:solidFill>
              </a:rPr>
              <a:t>, </a:t>
            </a:r>
            <a:r>
              <a:rPr lang="en-US" sz="2400" dirty="0" err="1">
                <a:solidFill>
                  <a:schemeClr val="bg1"/>
                </a:solidFill>
              </a:rPr>
              <a:t>y_test</a:t>
            </a:r>
            <a:r>
              <a:rPr lang="en-US" sz="2400" dirty="0">
                <a:solidFill>
                  <a:schemeClr val="bg1"/>
                </a:solidFill>
              </a:rPr>
              <a:t> = </a:t>
            </a:r>
            <a:r>
              <a:rPr lang="en-US" sz="2400" dirty="0" err="1">
                <a:solidFill>
                  <a:schemeClr val="bg1"/>
                </a:solidFill>
              </a:rPr>
              <a:t>train_test_split</a:t>
            </a:r>
            <a:r>
              <a:rPr lang="en-US" sz="2400" dirty="0">
                <a:solidFill>
                  <a:schemeClr val="bg1"/>
                </a:solidFill>
              </a:rPr>
              <a:t>(X, y, </a:t>
            </a:r>
            <a:r>
              <a:rPr lang="en-US" sz="2400" dirty="0" err="1">
                <a:solidFill>
                  <a:schemeClr val="bg1"/>
                </a:solidFill>
              </a:rPr>
              <a:t>test_size</a:t>
            </a:r>
            <a:r>
              <a:rPr lang="en-US" sz="2400" dirty="0">
                <a:solidFill>
                  <a:schemeClr val="bg1"/>
                </a:solidFill>
              </a:rPr>
              <a:t>=0.2, </a:t>
            </a:r>
            <a:r>
              <a:rPr lang="en-US" sz="2400" dirty="0" err="1">
                <a:solidFill>
                  <a:schemeClr val="bg1"/>
                </a:solidFill>
              </a:rPr>
              <a:t>random_state</a:t>
            </a:r>
            <a:r>
              <a:rPr lang="en-US" sz="2400" dirty="0">
                <a:solidFill>
                  <a:schemeClr val="bg1"/>
                </a:solidFill>
              </a:rPr>
              <a:t>=42)</a:t>
            </a:r>
          </a:p>
          <a:p>
            <a:pPr marL="342900" indent="-342900">
              <a:lnSpc>
                <a:spcPct val="150000"/>
              </a:lnSpc>
              <a:buFont typeface="Wingdings" panose="05000000000000000000" pitchFamily="2" charset="2"/>
              <a:buChar char="Ø"/>
            </a:pPr>
            <a:r>
              <a:rPr lang="en-US" sz="2400" dirty="0">
                <a:solidFill>
                  <a:schemeClr val="bg1"/>
                </a:solidFill>
              </a:rPr>
              <a:t>Train Model: Initialize and train the SVM model using the training data.</a:t>
            </a:r>
          </a:p>
          <a:p>
            <a:pPr marL="800100" lvl="1" indent="-342900">
              <a:lnSpc>
                <a:spcPct val="150000"/>
              </a:lnSpc>
              <a:buFont typeface="Arial" panose="020B0604020202020204" pitchFamily="34" charset="0"/>
              <a:buChar char="•"/>
            </a:pPr>
            <a:r>
              <a:rPr lang="fr-FR" sz="2400" dirty="0" err="1">
                <a:solidFill>
                  <a:schemeClr val="bg1"/>
                </a:solidFill>
              </a:rPr>
              <a:t>svm_model</a:t>
            </a:r>
            <a:r>
              <a:rPr lang="fr-FR" sz="2400" dirty="0">
                <a:solidFill>
                  <a:schemeClr val="bg1"/>
                </a:solidFill>
              </a:rPr>
              <a:t> = SVC(kernel='</a:t>
            </a:r>
            <a:r>
              <a:rPr lang="fr-FR" sz="2400" dirty="0" err="1">
                <a:solidFill>
                  <a:schemeClr val="bg1"/>
                </a:solidFill>
              </a:rPr>
              <a:t>linear</a:t>
            </a:r>
            <a:r>
              <a:rPr lang="fr-FR" sz="2400" dirty="0">
                <a:solidFill>
                  <a:schemeClr val="bg1"/>
                </a:solidFill>
              </a:rPr>
              <a:t>’) </a:t>
            </a:r>
          </a:p>
          <a:p>
            <a:pPr marL="800100" lvl="1" indent="-342900">
              <a:lnSpc>
                <a:spcPct val="150000"/>
              </a:lnSpc>
              <a:buFont typeface="Arial" panose="020B0604020202020204" pitchFamily="34" charset="0"/>
              <a:buChar char="•"/>
            </a:pPr>
            <a:r>
              <a:rPr lang="fr-FR" sz="2400" dirty="0" err="1">
                <a:solidFill>
                  <a:schemeClr val="bg1"/>
                </a:solidFill>
              </a:rPr>
              <a:t>svm_model.fit</a:t>
            </a:r>
            <a:r>
              <a:rPr lang="fr-FR" sz="2400" dirty="0">
                <a:solidFill>
                  <a:schemeClr val="bg1"/>
                </a:solidFill>
              </a:rPr>
              <a:t>(</a:t>
            </a:r>
            <a:r>
              <a:rPr lang="fr-FR" sz="2400" dirty="0" err="1">
                <a:solidFill>
                  <a:schemeClr val="bg1"/>
                </a:solidFill>
              </a:rPr>
              <a:t>X_train</a:t>
            </a:r>
            <a:r>
              <a:rPr lang="fr-FR" sz="2400" dirty="0">
                <a:solidFill>
                  <a:schemeClr val="bg1"/>
                </a:solidFill>
              </a:rPr>
              <a:t>, </a:t>
            </a:r>
            <a:r>
              <a:rPr lang="fr-FR" sz="2400" dirty="0" err="1">
                <a:solidFill>
                  <a:schemeClr val="bg1"/>
                </a:solidFill>
              </a:rPr>
              <a:t>y_train</a:t>
            </a:r>
            <a:r>
              <a:rPr lang="fr-FR" sz="2400" dirty="0">
                <a:solidFill>
                  <a:schemeClr val="bg1"/>
                </a:solidFill>
              </a:rPr>
              <a:t>)</a:t>
            </a:r>
          </a:p>
          <a:p>
            <a:pPr marL="342900" indent="-342900">
              <a:lnSpc>
                <a:spcPct val="150000"/>
              </a:lnSpc>
              <a:buFont typeface="Wingdings" panose="05000000000000000000" pitchFamily="2" charset="2"/>
              <a:buChar char="Ø"/>
            </a:pPr>
            <a:r>
              <a:rPr lang="en-US" sz="2400" dirty="0">
                <a:solidFill>
                  <a:schemeClr val="bg1"/>
                </a:solidFill>
              </a:rPr>
              <a:t>Make Predictions: Use the trained model to make predictions on the test data.</a:t>
            </a:r>
          </a:p>
          <a:p>
            <a:pPr marL="800100" lvl="1" indent="-342900">
              <a:lnSpc>
                <a:spcPct val="150000"/>
              </a:lnSpc>
              <a:buFont typeface="Arial" panose="020B0604020202020204" pitchFamily="34" charset="0"/>
              <a:buChar char="•"/>
            </a:pPr>
            <a:r>
              <a:rPr lang="en-US" sz="2400" dirty="0" err="1">
                <a:solidFill>
                  <a:schemeClr val="bg1"/>
                </a:solidFill>
              </a:rPr>
              <a:t>y_pred</a:t>
            </a:r>
            <a:r>
              <a:rPr lang="en-US" sz="2400" dirty="0">
                <a:solidFill>
                  <a:schemeClr val="bg1"/>
                </a:solidFill>
              </a:rPr>
              <a:t> = </a:t>
            </a:r>
            <a:r>
              <a:rPr lang="en-US" sz="2400" dirty="0" err="1">
                <a:solidFill>
                  <a:schemeClr val="bg1"/>
                </a:solidFill>
              </a:rPr>
              <a:t>svm_model.predict</a:t>
            </a:r>
            <a:r>
              <a:rPr lang="en-US" sz="2400" dirty="0">
                <a:solidFill>
                  <a:schemeClr val="bg1"/>
                </a:solidFill>
              </a:rPr>
              <a:t>(</a:t>
            </a:r>
            <a:r>
              <a:rPr lang="en-US" sz="2400" dirty="0" err="1">
                <a:solidFill>
                  <a:schemeClr val="bg1"/>
                </a:solidFill>
              </a:rPr>
              <a:t>X_test</a:t>
            </a:r>
            <a:r>
              <a:rPr lang="en-US" sz="2400" dirty="0">
                <a:solidFill>
                  <a:schemeClr val="bg1"/>
                </a:solidFill>
              </a:rPr>
              <a:t>)</a:t>
            </a:r>
          </a:p>
          <a:p>
            <a:pPr marL="342900" indent="-342900">
              <a:lnSpc>
                <a:spcPct val="150000"/>
              </a:lnSpc>
              <a:buFont typeface="Wingdings" panose="05000000000000000000" pitchFamily="2" charset="2"/>
              <a:buChar char="Ø"/>
            </a:pPr>
            <a:r>
              <a:rPr lang="en-US" sz="2400" dirty="0">
                <a:solidFill>
                  <a:schemeClr val="bg1"/>
                </a:solidFill>
              </a:rPr>
              <a:t>Evaluate Model: Evaluate the trained model using metrics like accuracy, confusion matrix, and classification report </a:t>
            </a:r>
          </a:p>
          <a:p>
            <a:pPr marL="800100" lvl="1" indent="-342900">
              <a:lnSpc>
                <a:spcPct val="150000"/>
              </a:lnSpc>
              <a:buFont typeface="Arial" panose="020B0604020202020204" pitchFamily="34" charset="0"/>
              <a:buChar char="•"/>
            </a:pPr>
            <a:r>
              <a:rPr lang="en-US" sz="2400" dirty="0">
                <a:solidFill>
                  <a:schemeClr val="bg1"/>
                </a:solidFill>
              </a:rPr>
              <a:t>accuracy = </a:t>
            </a:r>
            <a:r>
              <a:rPr lang="en-US" sz="2400" dirty="0" err="1">
                <a:solidFill>
                  <a:schemeClr val="bg1"/>
                </a:solidFill>
              </a:rPr>
              <a:t>accuracy_score</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a:solidFill>
                  <a:schemeClr val="bg1"/>
                </a:solidFill>
              </a:rPr>
              <a:t>report = </a:t>
            </a:r>
            <a:r>
              <a:rPr lang="en-US" sz="2400" dirty="0" err="1">
                <a:solidFill>
                  <a:schemeClr val="bg1"/>
                </a:solidFill>
              </a:rPr>
              <a:t>classification_report</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err="1">
                <a:solidFill>
                  <a:schemeClr val="bg1"/>
                </a:solidFill>
              </a:rPr>
              <a:t>conf_matrix</a:t>
            </a:r>
            <a:r>
              <a:rPr lang="en-US" sz="2400" dirty="0">
                <a:solidFill>
                  <a:schemeClr val="bg1"/>
                </a:solidFill>
              </a:rPr>
              <a:t> = </a:t>
            </a:r>
            <a:r>
              <a:rPr lang="en-US" sz="2400" dirty="0" err="1">
                <a:solidFill>
                  <a:schemeClr val="bg1"/>
                </a:solidFill>
              </a:rPr>
              <a:t>confusion_matrix</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endParaRPr lang="en-IN" sz="2400" dirty="0">
              <a:solidFill>
                <a:schemeClr val="bg1"/>
              </a:solidFill>
            </a:endParaRPr>
          </a:p>
        </p:txBody>
      </p:sp>
    </p:spTree>
    <p:extLst>
      <p:ext uri="{BB962C8B-B14F-4D97-AF65-F5344CB8AC3E}">
        <p14:creationId xmlns:p14="http://schemas.microsoft.com/office/powerpoint/2010/main" val="321964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Random Forest</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9" name="TextBox 8">
            <a:extLst>
              <a:ext uri="{FF2B5EF4-FFF2-40B4-BE49-F238E27FC236}">
                <a16:creationId xmlns:a16="http://schemas.microsoft.com/office/drawing/2014/main" id="{7E373A29-DB30-49D7-B3AF-B2B89239E1F2}"/>
              </a:ext>
            </a:extLst>
          </p:cNvPr>
          <p:cNvSpPr txBox="1"/>
          <p:nvPr/>
        </p:nvSpPr>
        <p:spPr>
          <a:xfrm>
            <a:off x="477982" y="1683326"/>
            <a:ext cx="7439891" cy="637097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Random Forest is an ensemble learning method that operates by constructing multiple decision trees during training and outputting the mode of the classes for classification or mean prediction for regression.</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Bagging: Random Forest uses a technique called bootstrap aggregating (bagging) to create multiple subsets of the original dataset by sampling with replacement.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Decision Trees: For each subset, a decision tree is constructed using a random subset of features. This process helps in reducing overfitting.</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Voting/Averaging: In classification, each tree votes for a class, and the class with the majority votes is chosen. In regression, the average of all tree predictions is taken. </a:t>
            </a:r>
          </a:p>
        </p:txBody>
      </p:sp>
      <p:pic>
        <p:nvPicPr>
          <p:cNvPr id="7170" name="Picture 2" descr="Random Forest PowerPoint and Google Slides Template - PPT Slides">
            <a:extLst>
              <a:ext uri="{FF2B5EF4-FFF2-40B4-BE49-F238E27FC236}">
                <a16:creationId xmlns:a16="http://schemas.microsoft.com/office/drawing/2014/main" id="{665BBE45-28C7-4076-8853-DC45D57CE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215" y="2304184"/>
            <a:ext cx="6437745" cy="362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04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Random Forest - Training and Testing Phase</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9" name="TextBox 8">
            <a:extLst>
              <a:ext uri="{FF2B5EF4-FFF2-40B4-BE49-F238E27FC236}">
                <a16:creationId xmlns:a16="http://schemas.microsoft.com/office/drawing/2014/main" id="{7E373A29-DB30-49D7-B3AF-B2B89239E1F2}"/>
              </a:ext>
            </a:extLst>
          </p:cNvPr>
          <p:cNvSpPr txBox="1"/>
          <p:nvPr/>
        </p:nvSpPr>
        <p:spPr>
          <a:xfrm>
            <a:off x="477981" y="1475506"/>
            <a:ext cx="12999027" cy="612905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dirty="0">
                <a:solidFill>
                  <a:schemeClr val="bg1"/>
                </a:solidFill>
              </a:rPr>
              <a:t>Training Phase:</a:t>
            </a:r>
          </a:p>
          <a:p>
            <a:pPr marL="742950" lvl="1" indent="-285750">
              <a:lnSpc>
                <a:spcPct val="150000"/>
              </a:lnSpc>
              <a:buFont typeface="Arial" panose="020B0604020202020204" pitchFamily="34" charset="0"/>
              <a:buChar char="•"/>
            </a:pPr>
            <a:r>
              <a:rPr lang="en-US" sz="2400" dirty="0">
                <a:solidFill>
                  <a:schemeClr val="bg1"/>
                </a:solidFill>
              </a:rPr>
              <a:t>Bootstrap Sampling: Create multiple subsets of the training data using random sampling with replacement.</a:t>
            </a:r>
          </a:p>
          <a:p>
            <a:pPr marL="742950" lvl="1" indent="-285750">
              <a:lnSpc>
                <a:spcPct val="150000"/>
              </a:lnSpc>
              <a:buFont typeface="Arial" panose="020B0604020202020204" pitchFamily="34" charset="0"/>
              <a:buChar char="•"/>
            </a:pPr>
            <a:r>
              <a:rPr lang="en-US" sz="2400" dirty="0">
                <a:solidFill>
                  <a:schemeClr val="bg1"/>
                </a:solidFill>
              </a:rPr>
              <a:t>Tree Construction: Build a decision tree for each subset, using a random subset of features at each split. This introduces randomness and reduces the correlation between trees.</a:t>
            </a:r>
          </a:p>
          <a:p>
            <a:pPr marL="285750" indent="-285750">
              <a:lnSpc>
                <a:spcPct val="150000"/>
              </a:lnSpc>
              <a:buFont typeface="Arial" panose="020B0604020202020204" pitchFamily="34" charset="0"/>
              <a:buChar char="•"/>
            </a:pPr>
            <a:endParaRPr lang="en-US" sz="2400" dirty="0">
              <a:solidFill>
                <a:schemeClr val="bg1"/>
              </a:solidFill>
            </a:endParaRPr>
          </a:p>
          <a:p>
            <a:pPr marL="342900" indent="-342900">
              <a:lnSpc>
                <a:spcPct val="150000"/>
              </a:lnSpc>
              <a:buFont typeface="Wingdings" panose="05000000000000000000" pitchFamily="2" charset="2"/>
              <a:buChar char="Ø"/>
            </a:pPr>
            <a:r>
              <a:rPr lang="en-US" sz="2400" dirty="0">
                <a:solidFill>
                  <a:schemeClr val="bg1"/>
                </a:solidFill>
              </a:rPr>
              <a:t>Testing Phase:</a:t>
            </a:r>
          </a:p>
          <a:p>
            <a:pPr marL="742950" lvl="1" indent="-285750">
              <a:lnSpc>
                <a:spcPct val="150000"/>
              </a:lnSpc>
              <a:buFont typeface="Arial" panose="020B0604020202020204" pitchFamily="34" charset="0"/>
              <a:buChar char="•"/>
            </a:pPr>
            <a:r>
              <a:rPr lang="en-US" sz="2400" dirty="0">
                <a:solidFill>
                  <a:schemeClr val="bg1"/>
                </a:solidFill>
              </a:rPr>
              <a:t>Aggregation: When predicting, each tree in the forest provides a prediction, and these predictions are aggregated (majority vote for classification, mean for regression).</a:t>
            </a:r>
          </a:p>
          <a:p>
            <a:pPr marL="742950" lvl="1" indent="-285750">
              <a:lnSpc>
                <a:spcPct val="150000"/>
              </a:lnSpc>
              <a:buFont typeface="Arial" panose="020B0604020202020204" pitchFamily="34" charset="0"/>
              <a:buChar char="•"/>
            </a:pPr>
            <a:r>
              <a:rPr lang="en-US" sz="2400" dirty="0">
                <a:solidFill>
                  <a:schemeClr val="bg1"/>
                </a:solidFill>
              </a:rPr>
              <a:t>Accuracy Evaluation: The performance is evaluated using metrics such as accuracy, precision, recall, F1-score for classification, and mean squared error for regression.</a:t>
            </a:r>
          </a:p>
        </p:txBody>
      </p:sp>
    </p:spTree>
    <p:extLst>
      <p:ext uri="{BB962C8B-B14F-4D97-AF65-F5344CB8AC3E}">
        <p14:creationId xmlns:p14="http://schemas.microsoft.com/office/powerpoint/2010/main" val="1644381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Bagging at Training Time</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67" name="Picture 166">
            <a:extLst>
              <a:ext uri="{FF2B5EF4-FFF2-40B4-BE49-F238E27FC236}">
                <a16:creationId xmlns:a16="http://schemas.microsoft.com/office/drawing/2014/main" id="{2FEF8F2B-2071-411D-800D-2A5E137058F5}"/>
              </a:ext>
            </a:extLst>
          </p:cNvPr>
          <p:cNvPicPr>
            <a:picLocks noChangeAspect="1"/>
          </p:cNvPicPr>
          <p:nvPr/>
        </p:nvPicPr>
        <p:blipFill>
          <a:blip r:embed="rId6"/>
          <a:stretch>
            <a:fillRect/>
          </a:stretch>
        </p:blipFill>
        <p:spPr>
          <a:xfrm>
            <a:off x="698979" y="1666141"/>
            <a:ext cx="12911754" cy="5756913"/>
          </a:xfrm>
          <a:prstGeom prst="rect">
            <a:avLst/>
          </a:prstGeom>
        </p:spPr>
      </p:pic>
    </p:spTree>
    <p:extLst>
      <p:ext uri="{BB962C8B-B14F-4D97-AF65-F5344CB8AC3E}">
        <p14:creationId xmlns:p14="http://schemas.microsoft.com/office/powerpoint/2010/main" val="3990738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324538" y="592588"/>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Bagging at Inference Time</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67" name="Picture 66">
            <a:extLst>
              <a:ext uri="{FF2B5EF4-FFF2-40B4-BE49-F238E27FC236}">
                <a16:creationId xmlns:a16="http://schemas.microsoft.com/office/drawing/2014/main" id="{F9110A86-B811-4780-81F6-37AF7509C4B4}"/>
              </a:ext>
            </a:extLst>
          </p:cNvPr>
          <p:cNvPicPr>
            <a:picLocks noChangeAspect="1"/>
          </p:cNvPicPr>
          <p:nvPr/>
        </p:nvPicPr>
        <p:blipFill>
          <a:blip r:embed="rId6"/>
          <a:stretch>
            <a:fillRect/>
          </a:stretch>
        </p:blipFill>
        <p:spPr>
          <a:xfrm>
            <a:off x="654790" y="1690381"/>
            <a:ext cx="13081993" cy="5700188"/>
          </a:xfrm>
          <a:prstGeom prst="rect">
            <a:avLst/>
          </a:prstGeom>
        </p:spPr>
      </p:pic>
    </p:spTree>
    <p:extLst>
      <p:ext uri="{BB962C8B-B14F-4D97-AF65-F5344CB8AC3E}">
        <p14:creationId xmlns:p14="http://schemas.microsoft.com/office/powerpoint/2010/main" val="190422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Random Forest - Python Implementation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2429117" cy="604627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solidFill>
                  <a:schemeClr val="bg1"/>
                </a:solidFill>
              </a:rPr>
              <a:t>Import Libraries: Import necessary libraries like pandas for data manipulation and scikit-learn for model building. </a:t>
            </a: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sklearn.datasets</a:t>
            </a:r>
            <a:r>
              <a:rPr lang="en-US" sz="2000" dirty="0">
                <a:solidFill>
                  <a:schemeClr val="bg1"/>
                </a:solidFill>
              </a:rPr>
              <a:t> import </a:t>
            </a:r>
            <a:r>
              <a:rPr lang="en-US" sz="2000" dirty="0" err="1">
                <a:solidFill>
                  <a:schemeClr val="bg1"/>
                </a:solidFill>
              </a:rPr>
              <a:t>load_iris</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sklearn.model_selection</a:t>
            </a:r>
            <a:r>
              <a:rPr lang="en-US" sz="2000" dirty="0">
                <a:solidFill>
                  <a:schemeClr val="bg1"/>
                </a:solidFill>
              </a:rPr>
              <a:t> import </a:t>
            </a:r>
            <a:r>
              <a:rPr lang="en-US" sz="2000" dirty="0" err="1">
                <a:solidFill>
                  <a:schemeClr val="bg1"/>
                </a:solidFill>
              </a:rPr>
              <a:t>train_test_split</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sklearn.ensemble</a:t>
            </a:r>
            <a:r>
              <a:rPr lang="en-US" sz="2000" dirty="0">
                <a:solidFill>
                  <a:schemeClr val="bg1"/>
                </a:solidFill>
              </a:rPr>
              <a:t> import </a:t>
            </a:r>
            <a:r>
              <a:rPr lang="en-US" sz="2000" dirty="0" err="1">
                <a:solidFill>
                  <a:schemeClr val="bg1"/>
                </a:solidFill>
              </a:rPr>
              <a:t>RandomForestClassifier</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sklearn.metrics</a:t>
            </a:r>
            <a:r>
              <a:rPr lang="en-US" sz="2000" dirty="0">
                <a:solidFill>
                  <a:schemeClr val="bg1"/>
                </a:solidFill>
              </a:rPr>
              <a:t> import </a:t>
            </a:r>
            <a:r>
              <a:rPr lang="en-US" sz="2000" dirty="0" err="1">
                <a:solidFill>
                  <a:schemeClr val="bg1"/>
                </a:solidFill>
              </a:rPr>
              <a:t>accuracy_score</a:t>
            </a:r>
            <a:r>
              <a:rPr lang="en-US" sz="2000" dirty="0">
                <a:solidFill>
                  <a:schemeClr val="bg1"/>
                </a:solidFill>
              </a:rPr>
              <a:t>, </a:t>
            </a:r>
            <a:r>
              <a:rPr lang="en-US" sz="2000" dirty="0" err="1">
                <a:solidFill>
                  <a:schemeClr val="bg1"/>
                </a:solidFill>
              </a:rPr>
              <a:t>classification_report</a:t>
            </a:r>
            <a:r>
              <a:rPr lang="en-US" sz="2000" dirty="0">
                <a:solidFill>
                  <a:schemeClr val="bg1"/>
                </a:solidFill>
              </a:rPr>
              <a:t>, </a:t>
            </a:r>
            <a:r>
              <a:rPr lang="en-US" sz="2000" dirty="0" err="1">
                <a:solidFill>
                  <a:schemeClr val="bg1"/>
                </a:solidFill>
              </a:rPr>
              <a:t>confusion_matrix</a:t>
            </a:r>
            <a:endParaRPr lang="en-US" sz="2000" dirty="0">
              <a:solidFill>
                <a:schemeClr val="bg1"/>
              </a:solidFill>
            </a:endParaRPr>
          </a:p>
          <a:p>
            <a:pPr marL="342900" indent="-342900">
              <a:lnSpc>
                <a:spcPct val="150000"/>
              </a:lnSpc>
              <a:buFont typeface="Wingdings" panose="05000000000000000000" pitchFamily="2" charset="2"/>
              <a:buChar char="Ø"/>
            </a:pPr>
            <a:r>
              <a:rPr lang="en-US" sz="2000" dirty="0">
                <a:solidFill>
                  <a:schemeClr val="bg1"/>
                </a:solidFill>
              </a:rPr>
              <a:t>Load Data: Load your dataset using pandas </a:t>
            </a:r>
          </a:p>
          <a:p>
            <a:pPr marL="800100" lvl="1" indent="-342900">
              <a:lnSpc>
                <a:spcPct val="150000"/>
              </a:lnSpc>
              <a:buFont typeface="Arial" panose="020B0604020202020204" pitchFamily="34" charset="0"/>
              <a:buChar char="•"/>
            </a:pPr>
            <a:r>
              <a:rPr lang="en-US" sz="2000" dirty="0">
                <a:solidFill>
                  <a:schemeClr val="bg1"/>
                </a:solidFill>
              </a:rPr>
              <a:t>from </a:t>
            </a:r>
            <a:r>
              <a:rPr lang="en-US" sz="2000" dirty="0" err="1">
                <a:solidFill>
                  <a:schemeClr val="bg1"/>
                </a:solidFill>
              </a:rPr>
              <a:t>sklearn.datasets</a:t>
            </a:r>
            <a:r>
              <a:rPr lang="en-US" sz="2000" dirty="0">
                <a:solidFill>
                  <a:schemeClr val="bg1"/>
                </a:solidFill>
              </a:rPr>
              <a:t> import </a:t>
            </a:r>
            <a:r>
              <a:rPr lang="en-US" sz="2000" dirty="0" err="1">
                <a:solidFill>
                  <a:schemeClr val="bg1"/>
                </a:solidFill>
              </a:rPr>
              <a:t>load_iris</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iris = </a:t>
            </a:r>
            <a:r>
              <a:rPr lang="en-US" sz="2000" dirty="0" err="1">
                <a:solidFill>
                  <a:schemeClr val="bg1"/>
                </a:solidFill>
              </a:rPr>
              <a:t>load_iris</a:t>
            </a:r>
            <a:r>
              <a:rPr lang="en-US" sz="2000" dirty="0">
                <a:solidFill>
                  <a:schemeClr val="bg1"/>
                </a:solidFill>
              </a:rPr>
              <a:t>()</a:t>
            </a:r>
          </a:p>
          <a:p>
            <a:pPr marL="800100" lvl="1" indent="-342900">
              <a:lnSpc>
                <a:spcPct val="150000"/>
              </a:lnSpc>
              <a:buFont typeface="Arial" panose="020B0604020202020204" pitchFamily="34" charset="0"/>
              <a:buChar char="•"/>
            </a:pPr>
            <a:r>
              <a:rPr lang="en-US" sz="2000" dirty="0">
                <a:solidFill>
                  <a:schemeClr val="bg1"/>
                </a:solidFill>
              </a:rPr>
              <a:t>X = </a:t>
            </a:r>
            <a:r>
              <a:rPr lang="en-US" sz="2000" dirty="0" err="1">
                <a:solidFill>
                  <a:schemeClr val="bg1"/>
                </a:solidFill>
              </a:rPr>
              <a:t>iris.data</a:t>
            </a:r>
            <a:endParaRPr lang="en-US" sz="2000" dirty="0">
              <a:solidFill>
                <a:schemeClr val="bg1"/>
              </a:solidFill>
            </a:endParaRPr>
          </a:p>
          <a:p>
            <a:pPr marL="800100" lvl="1" indent="-342900">
              <a:lnSpc>
                <a:spcPct val="150000"/>
              </a:lnSpc>
              <a:buFont typeface="Arial" panose="020B0604020202020204" pitchFamily="34" charset="0"/>
              <a:buChar char="•"/>
            </a:pPr>
            <a:r>
              <a:rPr lang="en-US" sz="2000" dirty="0">
                <a:solidFill>
                  <a:schemeClr val="bg1"/>
                </a:solidFill>
              </a:rPr>
              <a:t>y = </a:t>
            </a:r>
            <a:r>
              <a:rPr lang="en-US" sz="2000" dirty="0" err="1">
                <a:solidFill>
                  <a:schemeClr val="bg1"/>
                </a:solidFill>
              </a:rPr>
              <a:t>iris.target</a:t>
            </a:r>
            <a:endParaRPr lang="en-US" sz="2000" dirty="0">
              <a:solidFill>
                <a:schemeClr val="bg1"/>
              </a:solidFill>
            </a:endParaRPr>
          </a:p>
          <a:p>
            <a:pPr marL="342900" indent="-342900">
              <a:lnSpc>
                <a:spcPct val="150000"/>
              </a:lnSpc>
              <a:buFont typeface="Wingdings" panose="05000000000000000000" pitchFamily="2" charset="2"/>
              <a:buChar char="Ø"/>
            </a:pPr>
            <a:r>
              <a:rPr lang="en-US" sz="2000" dirty="0">
                <a:solidFill>
                  <a:schemeClr val="bg1"/>
                </a:solidFill>
              </a:rPr>
              <a:t>Preprocess Data: Prepare your data by handling missing values, encoding categorical variables, and scaling features if necessary.</a:t>
            </a:r>
          </a:p>
          <a:p>
            <a:pPr marL="800100" lvl="1" indent="-342900">
              <a:lnSpc>
                <a:spcPct val="150000"/>
              </a:lnSpc>
              <a:buFont typeface="Arial" panose="020B0604020202020204" pitchFamily="34" charset="0"/>
              <a:buChar char="•"/>
            </a:pPr>
            <a:r>
              <a:rPr lang="en-US" sz="2000" dirty="0">
                <a:solidFill>
                  <a:schemeClr val="bg1"/>
                </a:solidFill>
              </a:rPr>
              <a:t>For iris dataset, the data is clean</a:t>
            </a:r>
          </a:p>
        </p:txBody>
      </p:sp>
    </p:spTree>
    <p:extLst>
      <p:ext uri="{BB962C8B-B14F-4D97-AF65-F5344CB8AC3E}">
        <p14:creationId xmlns:p14="http://schemas.microsoft.com/office/powerpoint/2010/main" val="68745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456373" y="591383"/>
            <a:ext cx="8389501" cy="670322"/>
          </a:xfrm>
          <a:prstGeom prst="rect">
            <a:avLst/>
          </a:prstGeom>
          <a:noFill/>
          <a:ln/>
        </p:spPr>
        <p:txBody>
          <a:bodyPr wrap="none" rtlCol="0" anchor="t"/>
          <a:lstStyle/>
          <a:p>
            <a:pPr marL="0" indent="0">
              <a:lnSpc>
                <a:spcPts val="5278"/>
              </a:lnSpc>
              <a:buNone/>
            </a:pPr>
            <a:r>
              <a:rPr lang="en-US" sz="4223" dirty="0">
                <a:solidFill>
                  <a:srgbClr val="F2F0F4"/>
                </a:solidFill>
                <a:latin typeface="Montserrat" pitchFamily="34" charset="0"/>
                <a:ea typeface="Montserrat" pitchFamily="34" charset="-122"/>
                <a:cs typeface="Montserrat" pitchFamily="34" charset="-120"/>
              </a:rPr>
              <a:t>Bag of Words (BoW) Technique</a:t>
            </a:r>
            <a:endParaRPr lang="en-US" sz="4223" dirty="0"/>
          </a:p>
        </p:txBody>
      </p:sp>
      <p:sp>
        <p:nvSpPr>
          <p:cNvPr id="5" name="Shape 2"/>
          <p:cNvSpPr/>
          <p:nvPr/>
        </p:nvSpPr>
        <p:spPr>
          <a:xfrm>
            <a:off x="1456373" y="4836081"/>
            <a:ext cx="11717655" cy="42863"/>
          </a:xfrm>
          <a:prstGeom prst="roundRect">
            <a:avLst>
              <a:gd name="adj" fmla="val 225207"/>
            </a:avLst>
          </a:prstGeom>
          <a:solidFill>
            <a:srgbClr val="552C86"/>
          </a:solidFill>
          <a:ln/>
        </p:spPr>
      </p:sp>
      <p:sp>
        <p:nvSpPr>
          <p:cNvPr id="6" name="Shape 3"/>
          <p:cNvSpPr/>
          <p:nvPr/>
        </p:nvSpPr>
        <p:spPr>
          <a:xfrm>
            <a:off x="4310658" y="4085451"/>
            <a:ext cx="42863" cy="750689"/>
          </a:xfrm>
          <a:prstGeom prst="roundRect">
            <a:avLst>
              <a:gd name="adj" fmla="val 225207"/>
            </a:avLst>
          </a:prstGeom>
          <a:solidFill>
            <a:srgbClr val="552C86"/>
          </a:solidFill>
          <a:ln/>
        </p:spPr>
      </p:sp>
      <p:sp>
        <p:nvSpPr>
          <p:cNvPr id="7" name="Shape 4"/>
          <p:cNvSpPr/>
          <p:nvPr/>
        </p:nvSpPr>
        <p:spPr>
          <a:xfrm>
            <a:off x="4090868" y="4594800"/>
            <a:ext cx="482560" cy="482560"/>
          </a:xfrm>
          <a:prstGeom prst="roundRect">
            <a:avLst>
              <a:gd name="adj" fmla="val 20004"/>
            </a:avLst>
          </a:prstGeom>
          <a:solidFill>
            <a:srgbClr val="3C136D"/>
          </a:solidFill>
          <a:ln w="7620">
            <a:solidFill>
              <a:srgbClr val="552C86"/>
            </a:solidFill>
            <a:prstDash val="solid"/>
          </a:ln>
        </p:spPr>
      </p:sp>
      <p:sp>
        <p:nvSpPr>
          <p:cNvPr id="8" name="Text 5"/>
          <p:cNvSpPr/>
          <p:nvPr/>
        </p:nvSpPr>
        <p:spPr>
          <a:xfrm>
            <a:off x="4273987" y="4675168"/>
            <a:ext cx="116205" cy="321826"/>
          </a:xfrm>
          <a:prstGeom prst="rect">
            <a:avLst/>
          </a:prstGeom>
          <a:noFill/>
          <a:ln/>
        </p:spPr>
        <p:txBody>
          <a:bodyPr wrap="none" rtlCol="0" anchor="t"/>
          <a:lstStyle/>
          <a:p>
            <a:pPr marL="0" indent="0" algn="ctr">
              <a:lnSpc>
                <a:spcPts val="2534"/>
              </a:lnSpc>
              <a:buNone/>
            </a:pPr>
            <a:r>
              <a:rPr lang="en-US" sz="2534" dirty="0">
                <a:solidFill>
                  <a:srgbClr val="DCD7E5"/>
                </a:solidFill>
                <a:latin typeface="Montserrat" pitchFamily="34" charset="0"/>
                <a:ea typeface="Montserrat" pitchFamily="34" charset="-122"/>
                <a:cs typeface="Montserrat" pitchFamily="34" charset="-120"/>
              </a:rPr>
              <a:t>1</a:t>
            </a:r>
            <a:endParaRPr lang="en-US" sz="2534" dirty="0"/>
          </a:p>
        </p:txBody>
      </p:sp>
      <p:sp>
        <p:nvSpPr>
          <p:cNvPr id="9" name="Text 6"/>
          <p:cNvSpPr/>
          <p:nvPr/>
        </p:nvSpPr>
        <p:spPr>
          <a:xfrm>
            <a:off x="2991445" y="1690687"/>
            <a:ext cx="2681288" cy="335161"/>
          </a:xfrm>
          <a:prstGeom prst="rect">
            <a:avLst/>
          </a:prstGeom>
          <a:noFill/>
          <a:ln/>
        </p:spPr>
        <p:txBody>
          <a:bodyPr wrap="none" rtlCol="0" anchor="t"/>
          <a:lstStyle/>
          <a:p>
            <a:pPr marL="0" indent="0" algn="ctr">
              <a:lnSpc>
                <a:spcPts val="2639"/>
              </a:lnSpc>
              <a:buNone/>
            </a:pPr>
            <a:r>
              <a:rPr lang="en-US" sz="2111" dirty="0">
                <a:solidFill>
                  <a:srgbClr val="DCD7E5"/>
                </a:solidFill>
                <a:latin typeface="Montserrat" pitchFamily="34" charset="0"/>
                <a:ea typeface="Montserrat" pitchFamily="34" charset="-122"/>
                <a:cs typeface="Montserrat" pitchFamily="34" charset="-120"/>
              </a:rPr>
              <a:t>Definition</a:t>
            </a:r>
            <a:endParaRPr lang="en-US" sz="2111" dirty="0"/>
          </a:p>
        </p:txBody>
      </p:sp>
      <p:sp>
        <p:nvSpPr>
          <p:cNvPr id="10" name="Text 7"/>
          <p:cNvSpPr/>
          <p:nvPr/>
        </p:nvSpPr>
        <p:spPr>
          <a:xfrm>
            <a:off x="1670804" y="2154555"/>
            <a:ext cx="5322689" cy="1716286"/>
          </a:xfrm>
          <a:prstGeom prst="rect">
            <a:avLst/>
          </a:prstGeom>
          <a:noFill/>
          <a:ln/>
        </p:spPr>
        <p:txBody>
          <a:bodyPr wrap="square" rtlCol="0" anchor="t"/>
          <a:lstStyle/>
          <a:p>
            <a:pPr marL="0" indent="0" algn="ctr">
              <a:lnSpc>
                <a:spcPts val="2703"/>
              </a:lnSpc>
              <a:buNone/>
            </a:pPr>
            <a:r>
              <a:rPr lang="en-US" sz="1689" dirty="0">
                <a:solidFill>
                  <a:srgbClr val="DCD7E5"/>
                </a:solidFill>
                <a:latin typeface="Heebo" pitchFamily="34" charset="0"/>
                <a:ea typeface="Heebo" pitchFamily="34" charset="-122"/>
                <a:cs typeface="Heebo" pitchFamily="34" charset="-120"/>
              </a:rPr>
              <a:t>Bag of Words (BoW) is a simple and widely used text representation technique in Natural Language Processing (NLP). It treats each document as an unordered collection of words, disregarding grammar and word order.</a:t>
            </a:r>
            <a:endParaRPr lang="en-US" sz="1689" dirty="0"/>
          </a:p>
        </p:txBody>
      </p:sp>
      <p:sp>
        <p:nvSpPr>
          <p:cNvPr id="11" name="Shape 8"/>
          <p:cNvSpPr/>
          <p:nvPr/>
        </p:nvSpPr>
        <p:spPr>
          <a:xfrm>
            <a:off x="7293650" y="4836021"/>
            <a:ext cx="42863" cy="750689"/>
          </a:xfrm>
          <a:prstGeom prst="roundRect">
            <a:avLst>
              <a:gd name="adj" fmla="val 225207"/>
            </a:avLst>
          </a:prstGeom>
          <a:solidFill>
            <a:srgbClr val="552C86"/>
          </a:solidFill>
          <a:ln/>
        </p:spPr>
      </p:sp>
      <p:sp>
        <p:nvSpPr>
          <p:cNvPr id="12" name="Shape 9"/>
          <p:cNvSpPr/>
          <p:nvPr/>
        </p:nvSpPr>
        <p:spPr>
          <a:xfrm>
            <a:off x="7073860" y="4594800"/>
            <a:ext cx="482560" cy="482560"/>
          </a:xfrm>
          <a:prstGeom prst="roundRect">
            <a:avLst>
              <a:gd name="adj" fmla="val 20004"/>
            </a:avLst>
          </a:prstGeom>
          <a:solidFill>
            <a:srgbClr val="3C136D"/>
          </a:solidFill>
          <a:ln w="7620">
            <a:solidFill>
              <a:srgbClr val="552C86"/>
            </a:solidFill>
            <a:prstDash val="solid"/>
          </a:ln>
        </p:spPr>
      </p:sp>
      <p:sp>
        <p:nvSpPr>
          <p:cNvPr id="13" name="Text 10"/>
          <p:cNvSpPr/>
          <p:nvPr/>
        </p:nvSpPr>
        <p:spPr>
          <a:xfrm>
            <a:off x="7223760" y="4675168"/>
            <a:ext cx="182761" cy="321826"/>
          </a:xfrm>
          <a:prstGeom prst="rect">
            <a:avLst/>
          </a:prstGeom>
          <a:noFill/>
          <a:ln/>
        </p:spPr>
        <p:txBody>
          <a:bodyPr wrap="none" rtlCol="0" anchor="t"/>
          <a:lstStyle/>
          <a:p>
            <a:pPr marL="0" indent="0" algn="ctr">
              <a:lnSpc>
                <a:spcPts val="2534"/>
              </a:lnSpc>
              <a:buNone/>
            </a:pPr>
            <a:r>
              <a:rPr lang="en-US" sz="2534" dirty="0">
                <a:solidFill>
                  <a:srgbClr val="DCD7E5"/>
                </a:solidFill>
                <a:latin typeface="Montserrat" pitchFamily="34" charset="0"/>
                <a:ea typeface="Montserrat" pitchFamily="34" charset="-122"/>
                <a:cs typeface="Montserrat" pitchFamily="34" charset="-120"/>
              </a:rPr>
              <a:t>2</a:t>
            </a:r>
            <a:endParaRPr lang="en-US" sz="2534" dirty="0"/>
          </a:p>
        </p:txBody>
      </p:sp>
      <p:sp>
        <p:nvSpPr>
          <p:cNvPr id="14" name="Text 11"/>
          <p:cNvSpPr/>
          <p:nvPr/>
        </p:nvSpPr>
        <p:spPr>
          <a:xfrm>
            <a:off x="5974437" y="5801320"/>
            <a:ext cx="2681288" cy="335161"/>
          </a:xfrm>
          <a:prstGeom prst="rect">
            <a:avLst/>
          </a:prstGeom>
          <a:noFill/>
          <a:ln/>
        </p:spPr>
        <p:txBody>
          <a:bodyPr wrap="none" rtlCol="0" anchor="t"/>
          <a:lstStyle/>
          <a:p>
            <a:pPr marL="0" indent="0" algn="ctr">
              <a:lnSpc>
                <a:spcPts val="2639"/>
              </a:lnSpc>
              <a:buNone/>
            </a:pPr>
            <a:r>
              <a:rPr lang="en-US" sz="2111" dirty="0">
                <a:solidFill>
                  <a:srgbClr val="DCD7E5"/>
                </a:solidFill>
                <a:latin typeface="Montserrat" pitchFamily="34" charset="0"/>
                <a:ea typeface="Montserrat" pitchFamily="34" charset="-122"/>
                <a:cs typeface="Montserrat" pitchFamily="34" charset="-120"/>
              </a:rPr>
              <a:t>Feature Extraction</a:t>
            </a:r>
            <a:endParaRPr lang="en-US" sz="2111" dirty="0"/>
          </a:p>
        </p:txBody>
      </p:sp>
      <p:sp>
        <p:nvSpPr>
          <p:cNvPr id="15" name="Text 12"/>
          <p:cNvSpPr/>
          <p:nvPr/>
        </p:nvSpPr>
        <p:spPr>
          <a:xfrm>
            <a:off x="4653796" y="6265188"/>
            <a:ext cx="5322689" cy="1373029"/>
          </a:xfrm>
          <a:prstGeom prst="rect">
            <a:avLst/>
          </a:prstGeom>
          <a:noFill/>
          <a:ln/>
        </p:spPr>
        <p:txBody>
          <a:bodyPr wrap="square" rtlCol="0" anchor="t"/>
          <a:lstStyle/>
          <a:p>
            <a:pPr marL="0" indent="0" algn="ctr">
              <a:lnSpc>
                <a:spcPts val="2703"/>
              </a:lnSpc>
              <a:buNone/>
            </a:pPr>
            <a:r>
              <a:rPr lang="en-US" sz="1689" dirty="0">
                <a:solidFill>
                  <a:srgbClr val="DCD7E5"/>
                </a:solidFill>
                <a:latin typeface="Heebo" pitchFamily="34" charset="0"/>
                <a:ea typeface="Heebo" pitchFamily="34" charset="-122"/>
                <a:cs typeface="Heebo" pitchFamily="34" charset="-120"/>
              </a:rPr>
              <a:t>BoW creates a vocabulary from all unique words in the corpus and represents each document as a vector of word counts. This vector captures the frequency of each word in the document.</a:t>
            </a:r>
            <a:endParaRPr lang="en-US" sz="1689" dirty="0"/>
          </a:p>
        </p:txBody>
      </p:sp>
      <p:sp>
        <p:nvSpPr>
          <p:cNvPr id="16" name="Shape 13"/>
          <p:cNvSpPr/>
          <p:nvPr/>
        </p:nvSpPr>
        <p:spPr>
          <a:xfrm>
            <a:off x="10276761" y="4085451"/>
            <a:ext cx="42863" cy="750689"/>
          </a:xfrm>
          <a:prstGeom prst="roundRect">
            <a:avLst>
              <a:gd name="adj" fmla="val 225207"/>
            </a:avLst>
          </a:prstGeom>
          <a:solidFill>
            <a:srgbClr val="552C86"/>
          </a:solidFill>
          <a:ln/>
        </p:spPr>
      </p:sp>
      <p:sp>
        <p:nvSpPr>
          <p:cNvPr id="17" name="Shape 14"/>
          <p:cNvSpPr/>
          <p:nvPr/>
        </p:nvSpPr>
        <p:spPr>
          <a:xfrm>
            <a:off x="10056971" y="4594800"/>
            <a:ext cx="482560" cy="482560"/>
          </a:xfrm>
          <a:prstGeom prst="roundRect">
            <a:avLst>
              <a:gd name="adj" fmla="val 20004"/>
            </a:avLst>
          </a:prstGeom>
          <a:solidFill>
            <a:srgbClr val="3C136D"/>
          </a:solidFill>
          <a:ln w="7620">
            <a:solidFill>
              <a:srgbClr val="552C86"/>
            </a:solidFill>
            <a:prstDash val="solid"/>
          </a:ln>
        </p:spPr>
      </p:sp>
      <p:sp>
        <p:nvSpPr>
          <p:cNvPr id="18" name="Text 15"/>
          <p:cNvSpPr/>
          <p:nvPr/>
        </p:nvSpPr>
        <p:spPr>
          <a:xfrm>
            <a:off x="10207466" y="4675168"/>
            <a:ext cx="181451" cy="321826"/>
          </a:xfrm>
          <a:prstGeom prst="rect">
            <a:avLst/>
          </a:prstGeom>
          <a:noFill/>
          <a:ln/>
        </p:spPr>
        <p:txBody>
          <a:bodyPr wrap="none" rtlCol="0" anchor="t"/>
          <a:lstStyle/>
          <a:p>
            <a:pPr marL="0" indent="0" algn="ctr">
              <a:lnSpc>
                <a:spcPts val="2534"/>
              </a:lnSpc>
              <a:buNone/>
            </a:pPr>
            <a:r>
              <a:rPr lang="en-US" sz="2534" dirty="0">
                <a:solidFill>
                  <a:srgbClr val="DCD7E5"/>
                </a:solidFill>
                <a:latin typeface="Montserrat" pitchFamily="34" charset="0"/>
                <a:ea typeface="Montserrat" pitchFamily="34" charset="-122"/>
                <a:cs typeface="Montserrat" pitchFamily="34" charset="-120"/>
              </a:rPr>
              <a:t>3</a:t>
            </a:r>
            <a:endParaRPr lang="en-US" sz="2534" dirty="0"/>
          </a:p>
        </p:txBody>
      </p:sp>
      <p:sp>
        <p:nvSpPr>
          <p:cNvPr id="19" name="Text 16"/>
          <p:cNvSpPr/>
          <p:nvPr/>
        </p:nvSpPr>
        <p:spPr>
          <a:xfrm>
            <a:off x="8957548" y="2033945"/>
            <a:ext cx="2681288" cy="335161"/>
          </a:xfrm>
          <a:prstGeom prst="rect">
            <a:avLst/>
          </a:prstGeom>
          <a:noFill/>
          <a:ln/>
        </p:spPr>
        <p:txBody>
          <a:bodyPr wrap="none" rtlCol="0" anchor="t"/>
          <a:lstStyle/>
          <a:p>
            <a:pPr marL="0" indent="0" algn="ctr">
              <a:lnSpc>
                <a:spcPts val="2639"/>
              </a:lnSpc>
              <a:buNone/>
            </a:pPr>
            <a:r>
              <a:rPr lang="en-US" sz="2111" dirty="0">
                <a:solidFill>
                  <a:srgbClr val="DCD7E5"/>
                </a:solidFill>
                <a:latin typeface="Montserrat" pitchFamily="34" charset="0"/>
                <a:ea typeface="Montserrat" pitchFamily="34" charset="-122"/>
                <a:cs typeface="Montserrat" pitchFamily="34" charset="-120"/>
              </a:rPr>
              <a:t>Applications</a:t>
            </a:r>
            <a:endParaRPr lang="en-US" sz="2111" dirty="0"/>
          </a:p>
        </p:txBody>
      </p:sp>
      <p:sp>
        <p:nvSpPr>
          <p:cNvPr id="20" name="Text 17"/>
          <p:cNvSpPr/>
          <p:nvPr/>
        </p:nvSpPr>
        <p:spPr>
          <a:xfrm>
            <a:off x="7636788" y="2497812"/>
            <a:ext cx="5322808" cy="1373029"/>
          </a:xfrm>
          <a:prstGeom prst="rect">
            <a:avLst/>
          </a:prstGeom>
          <a:noFill/>
          <a:ln/>
        </p:spPr>
        <p:txBody>
          <a:bodyPr wrap="square" rtlCol="0" anchor="t"/>
          <a:lstStyle/>
          <a:p>
            <a:pPr marL="0" indent="0" algn="ctr">
              <a:lnSpc>
                <a:spcPts val="2703"/>
              </a:lnSpc>
              <a:buNone/>
            </a:pPr>
            <a:r>
              <a:rPr lang="en-US" sz="1689" dirty="0">
                <a:solidFill>
                  <a:srgbClr val="DCD7E5"/>
                </a:solidFill>
                <a:latin typeface="Heebo" pitchFamily="34" charset="0"/>
                <a:ea typeface="Heebo" pitchFamily="34" charset="-122"/>
                <a:cs typeface="Heebo" pitchFamily="34" charset="-120"/>
              </a:rPr>
              <a:t>BoW is commonly used for text classification, topic modeling, sentiment analysis, and other NLP tasks where the focus is on the presence and frequency of words rather than their relationships.</a:t>
            </a:r>
            <a:endParaRPr lang="en-US" sz="1689"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324538" y="519851"/>
            <a:ext cx="12911754" cy="706756"/>
          </a:xfrm>
          <a:prstGeom prst="rect">
            <a:avLst/>
          </a:prstGeom>
          <a:noFill/>
          <a:ln/>
        </p:spPr>
        <p:txBody>
          <a:bodyPr wrap="square" rtlCol="0" anchor="t"/>
          <a:lstStyle/>
          <a:p>
            <a:pPr marL="0" indent="0">
              <a:lnSpc>
                <a:spcPts val="5436"/>
              </a:lnSpc>
              <a:buNone/>
            </a:pPr>
            <a:r>
              <a:rPr lang="en-US" sz="4349" dirty="0">
                <a:solidFill>
                  <a:srgbClr val="F2F0F4"/>
                </a:solidFill>
                <a:latin typeface="Montserrat" pitchFamily="34" charset="0"/>
                <a:ea typeface="Montserrat" pitchFamily="34" charset="-122"/>
                <a:cs typeface="Montserrat" pitchFamily="34" charset="-120"/>
              </a:rPr>
              <a:t>Random Forest - Python Implementation</a:t>
            </a:r>
            <a:endParaRPr lang="en-US" sz="4349" dirty="0"/>
          </a:p>
        </p:txBody>
      </p:sp>
      <p:pic>
        <p:nvPicPr>
          <p:cNvPr id="15" name="Image 5"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2" name="TextBox 11">
            <a:extLst>
              <a:ext uri="{FF2B5EF4-FFF2-40B4-BE49-F238E27FC236}">
                <a16:creationId xmlns:a16="http://schemas.microsoft.com/office/drawing/2014/main" id="{AB3E1A20-65A5-4A2E-A982-85C1848864EF}"/>
              </a:ext>
            </a:extLst>
          </p:cNvPr>
          <p:cNvSpPr txBox="1"/>
          <p:nvPr/>
        </p:nvSpPr>
        <p:spPr>
          <a:xfrm>
            <a:off x="601083" y="1439694"/>
            <a:ext cx="12429117" cy="66830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dirty="0">
                <a:solidFill>
                  <a:schemeClr val="bg1"/>
                </a:solidFill>
              </a:rPr>
              <a:t>Split Data: Split your data into training and testing sets.</a:t>
            </a:r>
          </a:p>
          <a:p>
            <a:pPr marL="800100" lvl="1" indent="-342900">
              <a:lnSpc>
                <a:spcPct val="150000"/>
              </a:lnSpc>
              <a:buFont typeface="Arial" panose="020B0604020202020204" pitchFamily="34" charset="0"/>
              <a:buChar char="•"/>
            </a:pPr>
            <a:r>
              <a:rPr lang="en-US" sz="2400" dirty="0" err="1">
                <a:solidFill>
                  <a:schemeClr val="bg1"/>
                </a:solidFill>
              </a:rPr>
              <a:t>X_train</a:t>
            </a:r>
            <a:r>
              <a:rPr lang="en-US" sz="2400" dirty="0">
                <a:solidFill>
                  <a:schemeClr val="bg1"/>
                </a:solidFill>
              </a:rPr>
              <a:t>, </a:t>
            </a:r>
            <a:r>
              <a:rPr lang="en-US" sz="2400" dirty="0" err="1">
                <a:solidFill>
                  <a:schemeClr val="bg1"/>
                </a:solidFill>
              </a:rPr>
              <a:t>X_test</a:t>
            </a:r>
            <a:r>
              <a:rPr lang="en-US" sz="2400" dirty="0">
                <a:solidFill>
                  <a:schemeClr val="bg1"/>
                </a:solidFill>
              </a:rPr>
              <a:t>, </a:t>
            </a:r>
            <a:r>
              <a:rPr lang="en-US" sz="2400" dirty="0" err="1">
                <a:solidFill>
                  <a:schemeClr val="bg1"/>
                </a:solidFill>
              </a:rPr>
              <a:t>y_train</a:t>
            </a:r>
            <a:r>
              <a:rPr lang="en-US" sz="2400" dirty="0">
                <a:solidFill>
                  <a:schemeClr val="bg1"/>
                </a:solidFill>
              </a:rPr>
              <a:t>, </a:t>
            </a:r>
            <a:r>
              <a:rPr lang="en-US" sz="2400" dirty="0" err="1">
                <a:solidFill>
                  <a:schemeClr val="bg1"/>
                </a:solidFill>
              </a:rPr>
              <a:t>y_test</a:t>
            </a:r>
            <a:r>
              <a:rPr lang="en-US" sz="2400" dirty="0">
                <a:solidFill>
                  <a:schemeClr val="bg1"/>
                </a:solidFill>
              </a:rPr>
              <a:t> = </a:t>
            </a:r>
            <a:r>
              <a:rPr lang="en-US" sz="2400" dirty="0" err="1">
                <a:solidFill>
                  <a:schemeClr val="bg1"/>
                </a:solidFill>
              </a:rPr>
              <a:t>train_test_split</a:t>
            </a:r>
            <a:r>
              <a:rPr lang="en-US" sz="2400" dirty="0">
                <a:solidFill>
                  <a:schemeClr val="bg1"/>
                </a:solidFill>
              </a:rPr>
              <a:t>(X, y, </a:t>
            </a:r>
            <a:r>
              <a:rPr lang="en-US" sz="2400" dirty="0" err="1">
                <a:solidFill>
                  <a:schemeClr val="bg1"/>
                </a:solidFill>
              </a:rPr>
              <a:t>test_size</a:t>
            </a:r>
            <a:r>
              <a:rPr lang="en-US" sz="2400" dirty="0">
                <a:solidFill>
                  <a:schemeClr val="bg1"/>
                </a:solidFill>
              </a:rPr>
              <a:t>=0.2, </a:t>
            </a:r>
            <a:r>
              <a:rPr lang="en-US" sz="2400" dirty="0" err="1">
                <a:solidFill>
                  <a:schemeClr val="bg1"/>
                </a:solidFill>
              </a:rPr>
              <a:t>random_state</a:t>
            </a:r>
            <a:r>
              <a:rPr lang="en-US" sz="2400" dirty="0">
                <a:solidFill>
                  <a:schemeClr val="bg1"/>
                </a:solidFill>
              </a:rPr>
              <a:t>=42)</a:t>
            </a:r>
          </a:p>
          <a:p>
            <a:pPr marL="342900" indent="-342900">
              <a:lnSpc>
                <a:spcPct val="150000"/>
              </a:lnSpc>
              <a:buFont typeface="Wingdings" panose="05000000000000000000" pitchFamily="2" charset="2"/>
              <a:buChar char="Ø"/>
            </a:pPr>
            <a:r>
              <a:rPr lang="en-US" sz="2400" dirty="0">
                <a:solidFill>
                  <a:schemeClr val="bg1"/>
                </a:solidFill>
              </a:rPr>
              <a:t>Train Model: Initialize and train the SVM model using the training data.</a:t>
            </a:r>
          </a:p>
          <a:p>
            <a:pPr marL="800100" lvl="1" indent="-342900">
              <a:lnSpc>
                <a:spcPct val="150000"/>
              </a:lnSpc>
              <a:buFont typeface="Arial" panose="020B0604020202020204" pitchFamily="34" charset="0"/>
              <a:buChar char="•"/>
            </a:pPr>
            <a:r>
              <a:rPr lang="fr-FR" sz="2400" dirty="0" err="1">
                <a:solidFill>
                  <a:schemeClr val="bg1"/>
                </a:solidFill>
              </a:rPr>
              <a:t>rf_model</a:t>
            </a:r>
            <a:r>
              <a:rPr lang="fr-FR" sz="2400" dirty="0">
                <a:solidFill>
                  <a:schemeClr val="bg1"/>
                </a:solidFill>
              </a:rPr>
              <a:t> = </a:t>
            </a:r>
            <a:r>
              <a:rPr lang="fr-FR" sz="2400" dirty="0" err="1">
                <a:solidFill>
                  <a:schemeClr val="bg1"/>
                </a:solidFill>
              </a:rPr>
              <a:t>RandomForestClassifier</a:t>
            </a:r>
            <a:r>
              <a:rPr lang="fr-FR" sz="2400" dirty="0">
                <a:solidFill>
                  <a:schemeClr val="bg1"/>
                </a:solidFill>
              </a:rPr>
              <a:t>(</a:t>
            </a:r>
            <a:r>
              <a:rPr lang="fr-FR" sz="2400" dirty="0" err="1">
                <a:solidFill>
                  <a:schemeClr val="bg1"/>
                </a:solidFill>
              </a:rPr>
              <a:t>n_estimators</a:t>
            </a:r>
            <a:r>
              <a:rPr lang="fr-FR" sz="2400" dirty="0">
                <a:solidFill>
                  <a:schemeClr val="bg1"/>
                </a:solidFill>
              </a:rPr>
              <a:t>=100, </a:t>
            </a:r>
            <a:r>
              <a:rPr lang="fr-FR" sz="2400" dirty="0" err="1">
                <a:solidFill>
                  <a:schemeClr val="bg1"/>
                </a:solidFill>
              </a:rPr>
              <a:t>random_state</a:t>
            </a:r>
            <a:r>
              <a:rPr lang="fr-FR" sz="2400" dirty="0">
                <a:solidFill>
                  <a:schemeClr val="bg1"/>
                </a:solidFill>
              </a:rPr>
              <a:t>=42)</a:t>
            </a:r>
          </a:p>
          <a:p>
            <a:pPr marL="800100" lvl="1" indent="-342900">
              <a:lnSpc>
                <a:spcPct val="150000"/>
              </a:lnSpc>
              <a:buFont typeface="Arial" panose="020B0604020202020204" pitchFamily="34" charset="0"/>
              <a:buChar char="•"/>
            </a:pPr>
            <a:r>
              <a:rPr lang="fr-FR" sz="2400" dirty="0" err="1">
                <a:solidFill>
                  <a:schemeClr val="bg1"/>
                </a:solidFill>
              </a:rPr>
              <a:t>rf_model.fit</a:t>
            </a:r>
            <a:r>
              <a:rPr lang="fr-FR" sz="2400" dirty="0">
                <a:solidFill>
                  <a:schemeClr val="bg1"/>
                </a:solidFill>
              </a:rPr>
              <a:t>(</a:t>
            </a:r>
            <a:r>
              <a:rPr lang="fr-FR" sz="2400" dirty="0" err="1">
                <a:solidFill>
                  <a:schemeClr val="bg1"/>
                </a:solidFill>
              </a:rPr>
              <a:t>X_train</a:t>
            </a:r>
            <a:r>
              <a:rPr lang="fr-FR" sz="2400" dirty="0">
                <a:solidFill>
                  <a:schemeClr val="bg1"/>
                </a:solidFill>
              </a:rPr>
              <a:t>, </a:t>
            </a:r>
            <a:r>
              <a:rPr lang="fr-FR" sz="2400" dirty="0" err="1">
                <a:solidFill>
                  <a:schemeClr val="bg1"/>
                </a:solidFill>
              </a:rPr>
              <a:t>y_train</a:t>
            </a:r>
            <a:r>
              <a:rPr lang="fr-FR" sz="2400" dirty="0">
                <a:solidFill>
                  <a:schemeClr val="bg1"/>
                </a:solidFill>
              </a:rPr>
              <a:t>)</a:t>
            </a:r>
          </a:p>
          <a:p>
            <a:pPr marL="342900" indent="-342900">
              <a:lnSpc>
                <a:spcPct val="150000"/>
              </a:lnSpc>
              <a:buFont typeface="Wingdings" panose="05000000000000000000" pitchFamily="2" charset="2"/>
              <a:buChar char="Ø"/>
            </a:pPr>
            <a:r>
              <a:rPr lang="en-US" sz="2400" dirty="0">
                <a:solidFill>
                  <a:schemeClr val="bg1"/>
                </a:solidFill>
              </a:rPr>
              <a:t>Make Predictions: Use the trained model to make predictions on the test data.</a:t>
            </a:r>
          </a:p>
          <a:p>
            <a:pPr marL="800100" lvl="1" indent="-342900">
              <a:lnSpc>
                <a:spcPct val="150000"/>
              </a:lnSpc>
              <a:buFont typeface="Arial" panose="020B0604020202020204" pitchFamily="34" charset="0"/>
              <a:buChar char="•"/>
            </a:pPr>
            <a:r>
              <a:rPr lang="en-US" sz="2400" dirty="0" err="1">
                <a:solidFill>
                  <a:schemeClr val="bg1"/>
                </a:solidFill>
              </a:rPr>
              <a:t>y_pred</a:t>
            </a:r>
            <a:r>
              <a:rPr lang="en-US" sz="2400" dirty="0">
                <a:solidFill>
                  <a:schemeClr val="bg1"/>
                </a:solidFill>
              </a:rPr>
              <a:t> = </a:t>
            </a:r>
            <a:r>
              <a:rPr lang="en-US" sz="2400" dirty="0" err="1">
                <a:solidFill>
                  <a:schemeClr val="bg1"/>
                </a:solidFill>
              </a:rPr>
              <a:t>rf_model.predict</a:t>
            </a:r>
            <a:r>
              <a:rPr lang="en-US" sz="2400" dirty="0">
                <a:solidFill>
                  <a:schemeClr val="bg1"/>
                </a:solidFill>
              </a:rPr>
              <a:t>(</a:t>
            </a:r>
            <a:r>
              <a:rPr lang="en-US" sz="2400" dirty="0" err="1">
                <a:solidFill>
                  <a:schemeClr val="bg1"/>
                </a:solidFill>
              </a:rPr>
              <a:t>X_test</a:t>
            </a:r>
            <a:r>
              <a:rPr lang="en-US" sz="2400" dirty="0">
                <a:solidFill>
                  <a:schemeClr val="bg1"/>
                </a:solidFill>
              </a:rPr>
              <a:t>)</a:t>
            </a:r>
          </a:p>
          <a:p>
            <a:pPr marL="342900" indent="-342900">
              <a:lnSpc>
                <a:spcPct val="150000"/>
              </a:lnSpc>
              <a:buFont typeface="Wingdings" panose="05000000000000000000" pitchFamily="2" charset="2"/>
              <a:buChar char="Ø"/>
            </a:pPr>
            <a:r>
              <a:rPr lang="en-US" sz="2400" dirty="0">
                <a:solidFill>
                  <a:schemeClr val="bg1"/>
                </a:solidFill>
              </a:rPr>
              <a:t>Evaluate Model: Evaluate the trained model using metrics like accuracy, confusion matrix, and classification report </a:t>
            </a:r>
          </a:p>
          <a:p>
            <a:pPr marL="800100" lvl="1" indent="-342900">
              <a:lnSpc>
                <a:spcPct val="150000"/>
              </a:lnSpc>
              <a:buFont typeface="Arial" panose="020B0604020202020204" pitchFamily="34" charset="0"/>
              <a:buChar char="•"/>
            </a:pPr>
            <a:r>
              <a:rPr lang="en-US" sz="2400" dirty="0">
                <a:solidFill>
                  <a:schemeClr val="bg1"/>
                </a:solidFill>
              </a:rPr>
              <a:t>accuracy = </a:t>
            </a:r>
            <a:r>
              <a:rPr lang="en-US" sz="2400" dirty="0" err="1">
                <a:solidFill>
                  <a:schemeClr val="bg1"/>
                </a:solidFill>
              </a:rPr>
              <a:t>accuracy_score</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a:solidFill>
                  <a:schemeClr val="bg1"/>
                </a:solidFill>
              </a:rPr>
              <a:t>report = </a:t>
            </a:r>
            <a:r>
              <a:rPr lang="en-US" sz="2400" dirty="0" err="1">
                <a:solidFill>
                  <a:schemeClr val="bg1"/>
                </a:solidFill>
              </a:rPr>
              <a:t>classification_report</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p>
          <a:p>
            <a:pPr marL="800100" lvl="1" indent="-342900">
              <a:lnSpc>
                <a:spcPct val="150000"/>
              </a:lnSpc>
              <a:buFont typeface="Arial" panose="020B0604020202020204" pitchFamily="34" charset="0"/>
              <a:buChar char="•"/>
            </a:pPr>
            <a:r>
              <a:rPr lang="en-US" sz="2400" dirty="0" err="1">
                <a:solidFill>
                  <a:schemeClr val="bg1"/>
                </a:solidFill>
              </a:rPr>
              <a:t>conf_matrix</a:t>
            </a:r>
            <a:r>
              <a:rPr lang="en-US" sz="2400" dirty="0">
                <a:solidFill>
                  <a:schemeClr val="bg1"/>
                </a:solidFill>
              </a:rPr>
              <a:t> = </a:t>
            </a:r>
            <a:r>
              <a:rPr lang="en-US" sz="2400" dirty="0" err="1">
                <a:solidFill>
                  <a:schemeClr val="bg1"/>
                </a:solidFill>
              </a:rPr>
              <a:t>confusion_matrix</a:t>
            </a:r>
            <a:r>
              <a:rPr lang="en-US" sz="2400" dirty="0">
                <a:solidFill>
                  <a:schemeClr val="bg1"/>
                </a:solidFill>
              </a:rPr>
              <a:t>(</a:t>
            </a:r>
            <a:r>
              <a:rPr lang="en-US" sz="2400" dirty="0" err="1">
                <a:solidFill>
                  <a:schemeClr val="bg1"/>
                </a:solidFill>
              </a:rPr>
              <a:t>y_test</a:t>
            </a:r>
            <a:r>
              <a:rPr lang="en-US" sz="2400" dirty="0">
                <a:solidFill>
                  <a:schemeClr val="bg1"/>
                </a:solidFill>
              </a:rPr>
              <a:t>, </a:t>
            </a:r>
            <a:r>
              <a:rPr lang="en-US" sz="2400" dirty="0" err="1">
                <a:solidFill>
                  <a:schemeClr val="bg1"/>
                </a:solidFill>
              </a:rPr>
              <a:t>y_pred</a:t>
            </a:r>
            <a:r>
              <a:rPr lang="en-US" sz="2400" dirty="0">
                <a:solidFill>
                  <a:schemeClr val="bg1"/>
                </a:solidFill>
              </a:rPr>
              <a:t>)</a:t>
            </a:r>
            <a:endParaRPr lang="en-IN" sz="2400" dirty="0">
              <a:solidFill>
                <a:schemeClr val="bg1"/>
              </a:solidFill>
            </a:endParaRPr>
          </a:p>
        </p:txBody>
      </p:sp>
    </p:spTree>
    <p:extLst>
      <p:ext uri="{BB962C8B-B14F-4D97-AF65-F5344CB8AC3E}">
        <p14:creationId xmlns:p14="http://schemas.microsoft.com/office/powerpoint/2010/main" val="267277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058704" y="812602"/>
            <a:ext cx="8254841" cy="715804"/>
          </a:xfrm>
          <a:prstGeom prst="rect">
            <a:avLst/>
          </a:prstGeom>
          <a:noFill/>
          <a:ln/>
        </p:spPr>
        <p:txBody>
          <a:bodyPr wrap="none" rtlCol="0" anchor="t"/>
          <a:lstStyle/>
          <a:p>
            <a:pPr marL="0" indent="0">
              <a:lnSpc>
                <a:spcPts val="5637"/>
              </a:lnSpc>
              <a:buNone/>
            </a:pPr>
            <a:r>
              <a:rPr lang="en-US" sz="4509" dirty="0">
                <a:solidFill>
                  <a:srgbClr val="F2F0F4"/>
                </a:solidFill>
                <a:latin typeface="Montserrat" pitchFamily="34" charset="0"/>
                <a:ea typeface="Montserrat" pitchFamily="34" charset="-122"/>
                <a:cs typeface="Montserrat" pitchFamily="34" charset="-120"/>
              </a:rPr>
              <a:t>Feature Extraction with BoW</a:t>
            </a:r>
            <a:endParaRPr lang="en-US" sz="4509" dirty="0"/>
          </a:p>
        </p:txBody>
      </p:sp>
      <p:pic>
        <p:nvPicPr>
          <p:cNvPr id="5" name="Image 1" descr="preencoded.png"/>
          <p:cNvPicPr>
            <a:picLocks noChangeAspect="1"/>
          </p:cNvPicPr>
          <p:nvPr/>
        </p:nvPicPr>
        <p:blipFill>
          <a:blip r:embed="rId4"/>
          <a:stretch>
            <a:fillRect/>
          </a:stretch>
        </p:blipFill>
        <p:spPr>
          <a:xfrm>
            <a:off x="3154561" y="1986439"/>
            <a:ext cx="2128838" cy="1422559"/>
          </a:xfrm>
          <a:prstGeom prst="rect">
            <a:avLst/>
          </a:prstGeom>
        </p:spPr>
      </p:pic>
      <p:sp>
        <p:nvSpPr>
          <p:cNvPr id="6" name="Text 2"/>
          <p:cNvSpPr/>
          <p:nvPr/>
        </p:nvSpPr>
        <p:spPr>
          <a:xfrm>
            <a:off x="4135160" y="2580799"/>
            <a:ext cx="103346" cy="458153"/>
          </a:xfrm>
          <a:prstGeom prst="rect">
            <a:avLst/>
          </a:prstGeom>
          <a:noFill/>
          <a:ln/>
        </p:spPr>
        <p:txBody>
          <a:bodyPr wrap="none" rtlCol="0" anchor="t"/>
          <a:lstStyle/>
          <a:p>
            <a:pPr marL="0" indent="0" algn="ctr">
              <a:lnSpc>
                <a:spcPts val="3607"/>
              </a:lnSpc>
              <a:buNone/>
            </a:pPr>
            <a:r>
              <a:rPr lang="en-US" sz="2255" dirty="0">
                <a:solidFill>
                  <a:srgbClr val="DCD7E5"/>
                </a:solidFill>
                <a:latin typeface="Montserrat" pitchFamily="34" charset="0"/>
                <a:ea typeface="Montserrat" pitchFamily="34" charset="-122"/>
                <a:cs typeface="Montserrat" pitchFamily="34" charset="-120"/>
              </a:rPr>
              <a:t>1</a:t>
            </a:r>
            <a:endParaRPr lang="en-US" sz="2255" dirty="0"/>
          </a:p>
        </p:txBody>
      </p:sp>
      <p:sp>
        <p:nvSpPr>
          <p:cNvPr id="7" name="Text 3"/>
          <p:cNvSpPr/>
          <p:nvPr/>
        </p:nvSpPr>
        <p:spPr>
          <a:xfrm>
            <a:off x="5448062" y="2215396"/>
            <a:ext cx="2863334" cy="357902"/>
          </a:xfrm>
          <a:prstGeom prst="rect">
            <a:avLst/>
          </a:prstGeom>
          <a:noFill/>
          <a:ln/>
        </p:spPr>
        <p:txBody>
          <a:bodyPr wrap="none" rtlCol="0" anchor="t"/>
          <a:lstStyle/>
          <a:p>
            <a:pPr marL="0" indent="0" algn="l">
              <a:lnSpc>
                <a:spcPts val="2818"/>
              </a:lnSpc>
              <a:buNone/>
            </a:pPr>
            <a:r>
              <a:rPr lang="en-US" sz="2255" dirty="0">
                <a:solidFill>
                  <a:srgbClr val="DCD7E5"/>
                </a:solidFill>
                <a:latin typeface="Montserrat" pitchFamily="34" charset="0"/>
                <a:ea typeface="Montserrat" pitchFamily="34" charset="-122"/>
                <a:cs typeface="Montserrat" pitchFamily="34" charset="-120"/>
              </a:rPr>
              <a:t>Tokenization</a:t>
            </a:r>
            <a:endParaRPr lang="en-US" sz="2255" dirty="0"/>
          </a:p>
        </p:txBody>
      </p:sp>
      <p:sp>
        <p:nvSpPr>
          <p:cNvPr id="8" name="Text 4"/>
          <p:cNvSpPr/>
          <p:nvPr/>
        </p:nvSpPr>
        <p:spPr>
          <a:xfrm>
            <a:off x="5448062" y="2710696"/>
            <a:ext cx="3132892" cy="366474"/>
          </a:xfrm>
          <a:prstGeom prst="rect">
            <a:avLst/>
          </a:prstGeom>
          <a:noFill/>
          <a:ln/>
        </p:spPr>
        <p:txBody>
          <a:bodyPr wrap="none" rtlCol="0" anchor="t"/>
          <a:lstStyle/>
          <a:p>
            <a:pPr marL="0" indent="0" algn="l">
              <a:lnSpc>
                <a:spcPts val="2886"/>
              </a:lnSpc>
              <a:buNone/>
            </a:pPr>
            <a:r>
              <a:rPr lang="en-US" sz="1804" dirty="0">
                <a:solidFill>
                  <a:srgbClr val="DCD7E5"/>
                </a:solidFill>
                <a:latin typeface="Heebo" pitchFamily="34" charset="0"/>
                <a:ea typeface="Heebo" pitchFamily="34" charset="-122"/>
                <a:cs typeface="Heebo" pitchFamily="34" charset="-120"/>
              </a:rPr>
              <a:t>Break text into individual words</a:t>
            </a:r>
            <a:endParaRPr lang="en-US" sz="1804" dirty="0"/>
          </a:p>
        </p:txBody>
      </p:sp>
      <p:sp>
        <p:nvSpPr>
          <p:cNvPr id="9" name="Shape 5"/>
          <p:cNvSpPr/>
          <p:nvPr/>
        </p:nvSpPr>
        <p:spPr>
          <a:xfrm>
            <a:off x="5276255" y="3308033"/>
            <a:ext cx="8238292" cy="22860"/>
          </a:xfrm>
          <a:prstGeom prst="roundRect">
            <a:avLst>
              <a:gd name="adj" fmla="val 450928"/>
            </a:avLst>
          </a:prstGeom>
          <a:solidFill>
            <a:srgbClr val="552C86"/>
          </a:solidFill>
          <a:ln/>
        </p:spPr>
      </p:sp>
      <p:pic>
        <p:nvPicPr>
          <p:cNvPr id="10" name="Image 2" descr="preencoded.png"/>
          <p:cNvPicPr>
            <a:picLocks noChangeAspect="1"/>
          </p:cNvPicPr>
          <p:nvPr/>
        </p:nvPicPr>
        <p:blipFill>
          <a:blip r:embed="rId5"/>
          <a:stretch>
            <a:fillRect/>
          </a:stretch>
        </p:blipFill>
        <p:spPr>
          <a:xfrm>
            <a:off x="2122289" y="3363278"/>
            <a:ext cx="4257675" cy="1422559"/>
          </a:xfrm>
          <a:prstGeom prst="rect">
            <a:avLst/>
          </a:prstGeom>
        </p:spPr>
      </p:pic>
      <p:sp>
        <p:nvSpPr>
          <p:cNvPr id="11" name="Text 6"/>
          <p:cNvSpPr/>
          <p:nvPr/>
        </p:nvSpPr>
        <p:spPr>
          <a:xfrm>
            <a:off x="4105513" y="3794046"/>
            <a:ext cx="162639" cy="458153"/>
          </a:xfrm>
          <a:prstGeom prst="rect">
            <a:avLst/>
          </a:prstGeom>
          <a:noFill/>
          <a:ln/>
        </p:spPr>
        <p:txBody>
          <a:bodyPr wrap="none" rtlCol="0" anchor="t"/>
          <a:lstStyle/>
          <a:p>
            <a:pPr marL="0" indent="0" algn="ctr">
              <a:lnSpc>
                <a:spcPts val="3607"/>
              </a:lnSpc>
              <a:buNone/>
            </a:pPr>
            <a:r>
              <a:rPr lang="en-US" sz="2255" dirty="0">
                <a:solidFill>
                  <a:srgbClr val="DCD7E5"/>
                </a:solidFill>
                <a:latin typeface="Montserrat" pitchFamily="34" charset="0"/>
                <a:ea typeface="Montserrat" pitchFamily="34" charset="-122"/>
                <a:cs typeface="Montserrat" pitchFamily="34" charset="-120"/>
              </a:rPr>
              <a:t>2</a:t>
            </a:r>
            <a:endParaRPr lang="en-US" sz="2255" dirty="0"/>
          </a:p>
        </p:txBody>
      </p:sp>
      <p:sp>
        <p:nvSpPr>
          <p:cNvPr id="12" name="Text 7"/>
          <p:cNvSpPr/>
          <p:nvPr/>
        </p:nvSpPr>
        <p:spPr>
          <a:xfrm>
            <a:off x="6480453" y="3592235"/>
            <a:ext cx="2895481" cy="357902"/>
          </a:xfrm>
          <a:prstGeom prst="rect">
            <a:avLst/>
          </a:prstGeom>
          <a:noFill/>
          <a:ln/>
        </p:spPr>
        <p:txBody>
          <a:bodyPr wrap="none" rtlCol="0" anchor="t"/>
          <a:lstStyle/>
          <a:p>
            <a:pPr marL="0" indent="0" algn="l">
              <a:lnSpc>
                <a:spcPts val="2818"/>
              </a:lnSpc>
              <a:buNone/>
            </a:pPr>
            <a:r>
              <a:rPr lang="en-US" sz="2255" dirty="0">
                <a:solidFill>
                  <a:srgbClr val="DCD7E5"/>
                </a:solidFill>
                <a:latin typeface="Montserrat" pitchFamily="34" charset="0"/>
                <a:ea typeface="Montserrat" pitchFamily="34" charset="-122"/>
                <a:cs typeface="Montserrat" pitchFamily="34" charset="-120"/>
              </a:rPr>
              <a:t>Vocabulary Creation</a:t>
            </a:r>
            <a:endParaRPr lang="en-US" sz="2255" dirty="0"/>
          </a:p>
        </p:txBody>
      </p:sp>
      <p:sp>
        <p:nvSpPr>
          <p:cNvPr id="13" name="Text 8"/>
          <p:cNvSpPr/>
          <p:nvPr/>
        </p:nvSpPr>
        <p:spPr>
          <a:xfrm>
            <a:off x="6480453" y="4087535"/>
            <a:ext cx="2895481" cy="366474"/>
          </a:xfrm>
          <a:prstGeom prst="rect">
            <a:avLst/>
          </a:prstGeom>
          <a:noFill/>
          <a:ln/>
        </p:spPr>
        <p:txBody>
          <a:bodyPr wrap="none" rtlCol="0" anchor="t"/>
          <a:lstStyle/>
          <a:p>
            <a:pPr marL="0" indent="0" algn="l">
              <a:lnSpc>
                <a:spcPts val="2886"/>
              </a:lnSpc>
              <a:buNone/>
            </a:pPr>
            <a:r>
              <a:rPr lang="en-US" sz="1804" dirty="0">
                <a:solidFill>
                  <a:srgbClr val="DCD7E5"/>
                </a:solidFill>
                <a:latin typeface="Heebo" pitchFamily="34" charset="0"/>
                <a:ea typeface="Heebo" pitchFamily="34" charset="-122"/>
                <a:cs typeface="Heebo" pitchFamily="34" charset="-120"/>
              </a:rPr>
              <a:t>Create a list of unique words</a:t>
            </a:r>
            <a:endParaRPr lang="en-US" sz="1804" dirty="0"/>
          </a:p>
        </p:txBody>
      </p:sp>
      <p:sp>
        <p:nvSpPr>
          <p:cNvPr id="14" name="Shape 9"/>
          <p:cNvSpPr/>
          <p:nvPr/>
        </p:nvSpPr>
        <p:spPr>
          <a:xfrm>
            <a:off x="6308646" y="4684871"/>
            <a:ext cx="7205901" cy="22860"/>
          </a:xfrm>
          <a:prstGeom prst="roundRect">
            <a:avLst>
              <a:gd name="adj" fmla="val 450928"/>
            </a:avLst>
          </a:prstGeom>
          <a:solidFill>
            <a:srgbClr val="552C86"/>
          </a:solidFill>
          <a:ln/>
        </p:spPr>
      </p:sp>
      <p:pic>
        <p:nvPicPr>
          <p:cNvPr id="15" name="Image 3" descr="preencoded.png"/>
          <p:cNvPicPr>
            <a:picLocks noChangeAspect="1"/>
          </p:cNvPicPr>
          <p:nvPr/>
        </p:nvPicPr>
        <p:blipFill>
          <a:blip r:embed="rId6"/>
          <a:stretch>
            <a:fillRect/>
          </a:stretch>
        </p:blipFill>
        <p:spPr>
          <a:xfrm>
            <a:off x="1089898" y="4740116"/>
            <a:ext cx="6386632" cy="1422559"/>
          </a:xfrm>
          <a:prstGeom prst="rect">
            <a:avLst/>
          </a:prstGeom>
        </p:spPr>
      </p:pic>
      <p:sp>
        <p:nvSpPr>
          <p:cNvPr id="16" name="Text 10"/>
          <p:cNvSpPr/>
          <p:nvPr/>
        </p:nvSpPr>
        <p:spPr>
          <a:xfrm>
            <a:off x="4106108" y="5170884"/>
            <a:ext cx="161449" cy="458153"/>
          </a:xfrm>
          <a:prstGeom prst="rect">
            <a:avLst/>
          </a:prstGeom>
          <a:noFill/>
          <a:ln/>
        </p:spPr>
        <p:txBody>
          <a:bodyPr wrap="none" rtlCol="0" anchor="t"/>
          <a:lstStyle/>
          <a:p>
            <a:pPr marL="0" indent="0" algn="ctr">
              <a:lnSpc>
                <a:spcPts val="3607"/>
              </a:lnSpc>
              <a:buNone/>
            </a:pPr>
            <a:r>
              <a:rPr lang="en-US" sz="2255" dirty="0">
                <a:solidFill>
                  <a:srgbClr val="DCD7E5"/>
                </a:solidFill>
                <a:latin typeface="Montserrat" pitchFamily="34" charset="0"/>
                <a:ea typeface="Montserrat" pitchFamily="34" charset="-122"/>
                <a:cs typeface="Montserrat" pitchFamily="34" charset="-120"/>
              </a:rPr>
              <a:t>3</a:t>
            </a:r>
            <a:endParaRPr lang="en-US" sz="2255" dirty="0"/>
          </a:p>
        </p:txBody>
      </p:sp>
      <p:sp>
        <p:nvSpPr>
          <p:cNvPr id="17" name="Text 11"/>
          <p:cNvSpPr/>
          <p:nvPr/>
        </p:nvSpPr>
        <p:spPr>
          <a:xfrm>
            <a:off x="7512725" y="4969073"/>
            <a:ext cx="3214926" cy="357902"/>
          </a:xfrm>
          <a:prstGeom prst="rect">
            <a:avLst/>
          </a:prstGeom>
          <a:noFill/>
          <a:ln/>
        </p:spPr>
        <p:txBody>
          <a:bodyPr wrap="none" rtlCol="0" anchor="t"/>
          <a:lstStyle/>
          <a:p>
            <a:pPr marL="0" indent="0" algn="l">
              <a:lnSpc>
                <a:spcPts val="2818"/>
              </a:lnSpc>
              <a:buNone/>
            </a:pPr>
            <a:r>
              <a:rPr lang="en-US" sz="2255" dirty="0">
                <a:solidFill>
                  <a:srgbClr val="DCD7E5"/>
                </a:solidFill>
                <a:latin typeface="Montserrat" pitchFamily="34" charset="0"/>
                <a:ea typeface="Montserrat" pitchFamily="34" charset="-122"/>
                <a:cs typeface="Montserrat" pitchFamily="34" charset="-120"/>
              </a:rPr>
              <a:t>Vector Representation</a:t>
            </a:r>
            <a:endParaRPr lang="en-US" sz="2255" dirty="0"/>
          </a:p>
        </p:txBody>
      </p:sp>
      <p:sp>
        <p:nvSpPr>
          <p:cNvPr id="18" name="Text 12"/>
          <p:cNvSpPr/>
          <p:nvPr/>
        </p:nvSpPr>
        <p:spPr>
          <a:xfrm>
            <a:off x="7512725" y="5464373"/>
            <a:ext cx="3218021" cy="366474"/>
          </a:xfrm>
          <a:prstGeom prst="rect">
            <a:avLst/>
          </a:prstGeom>
          <a:noFill/>
          <a:ln/>
        </p:spPr>
        <p:txBody>
          <a:bodyPr wrap="none" rtlCol="0" anchor="t"/>
          <a:lstStyle/>
          <a:p>
            <a:pPr marL="0" indent="0" algn="l">
              <a:lnSpc>
                <a:spcPts val="2886"/>
              </a:lnSpc>
              <a:buNone/>
            </a:pPr>
            <a:r>
              <a:rPr lang="en-US" sz="1804" dirty="0">
                <a:solidFill>
                  <a:srgbClr val="DCD7E5"/>
                </a:solidFill>
                <a:latin typeface="Heebo" pitchFamily="34" charset="0"/>
                <a:ea typeface="Heebo" pitchFamily="34" charset="-122"/>
                <a:cs typeface="Heebo" pitchFamily="34" charset="-120"/>
              </a:rPr>
              <a:t>Convert text to numerical vector</a:t>
            </a:r>
            <a:endParaRPr lang="en-US" sz="1804" dirty="0"/>
          </a:p>
        </p:txBody>
      </p:sp>
      <p:sp>
        <p:nvSpPr>
          <p:cNvPr id="19" name="Text 13"/>
          <p:cNvSpPr/>
          <p:nvPr/>
        </p:nvSpPr>
        <p:spPr>
          <a:xfrm>
            <a:off x="1058704" y="6317456"/>
            <a:ext cx="12512993" cy="1099423"/>
          </a:xfrm>
          <a:prstGeom prst="rect">
            <a:avLst/>
          </a:prstGeom>
          <a:noFill/>
          <a:ln/>
        </p:spPr>
        <p:txBody>
          <a:bodyPr wrap="square" rtlCol="0" anchor="t"/>
          <a:lstStyle/>
          <a:p>
            <a:pPr marL="0" indent="0">
              <a:lnSpc>
                <a:spcPts val="2886"/>
              </a:lnSpc>
              <a:buNone/>
            </a:pPr>
            <a:r>
              <a:rPr lang="en-US" sz="1804" dirty="0">
                <a:solidFill>
                  <a:srgbClr val="DCD7E5"/>
                </a:solidFill>
                <a:latin typeface="Heebo" pitchFamily="34" charset="0"/>
                <a:ea typeface="Heebo" pitchFamily="34" charset="-122"/>
                <a:cs typeface="Heebo" pitchFamily="34" charset="-120"/>
              </a:rPr>
              <a:t>The Bag of Words (BoW) technique for feature extraction involves three key steps. First, the text is tokenized into individual words. Then, a vocabulary is created by compiling a list of all unique words. Finally, the text is converted into a numerical vector representation, where each element corresponds to the count or presence of a word from the vocabulary.</a:t>
            </a:r>
            <a:endParaRPr lang="en-US" sz="1804" dirty="0"/>
          </a:p>
        </p:txBody>
      </p:sp>
      <p:pic>
        <p:nvPicPr>
          <p:cNvPr id="20"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591985"/>
            <a:ext cx="9545360"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Bag-of-Words Implementation</a:t>
            </a:r>
            <a:endParaRPr lang="en-US" sz="4860" dirty="0"/>
          </a:p>
        </p:txBody>
      </p:sp>
      <p:sp>
        <p:nvSpPr>
          <p:cNvPr id="5" name="Text 2"/>
          <p:cNvSpPr/>
          <p:nvPr/>
        </p:nvSpPr>
        <p:spPr>
          <a:xfrm>
            <a:off x="864037" y="2980611"/>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Steps</a:t>
            </a:r>
            <a:endParaRPr lang="en-US" sz="2430" dirty="0"/>
          </a:p>
        </p:txBody>
      </p:sp>
      <p:sp>
        <p:nvSpPr>
          <p:cNvPr id="6" name="Text 3"/>
          <p:cNvSpPr/>
          <p:nvPr/>
        </p:nvSpPr>
        <p:spPr>
          <a:xfrm>
            <a:off x="1258967" y="3613190"/>
            <a:ext cx="3718278" cy="1185148"/>
          </a:xfrm>
          <a:prstGeom prst="rect">
            <a:avLst/>
          </a:prstGeom>
          <a:noFill/>
          <a:ln/>
        </p:spPr>
        <p:txBody>
          <a:bodyPr wrap="square" rtlCol="0" anchor="t"/>
          <a:lstStyle/>
          <a:p>
            <a:pPr marL="342900" indent="-342900" algn="l">
              <a:lnSpc>
                <a:spcPts val="3110"/>
              </a:lnSpc>
              <a:buSzPct val="100000"/>
              <a:buFont typeface="+mj-lt"/>
              <a:buAutoNum type="arabicPeriod"/>
            </a:pPr>
            <a:r>
              <a:rPr lang="en-US" sz="1944" dirty="0">
                <a:solidFill>
                  <a:srgbClr val="DCD7E5"/>
                </a:solidFill>
                <a:latin typeface="Heebo" pitchFamily="34" charset="0"/>
                <a:ea typeface="Heebo" pitchFamily="34" charset="-122"/>
                <a:cs typeface="Heebo" pitchFamily="34" charset="-120"/>
              </a:rPr>
              <a:t>Preprocess text (tokenization, stopword removal, stemming/lemmatization)</a:t>
            </a:r>
            <a:endParaRPr lang="en-US" sz="1944" dirty="0"/>
          </a:p>
        </p:txBody>
      </p:sp>
      <p:sp>
        <p:nvSpPr>
          <p:cNvPr id="7" name="Text 4"/>
          <p:cNvSpPr/>
          <p:nvPr/>
        </p:nvSpPr>
        <p:spPr>
          <a:xfrm>
            <a:off x="1258967" y="5356741"/>
            <a:ext cx="3503890"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dirty="0">
                <a:solidFill>
                  <a:srgbClr val="DCD7E5"/>
                </a:solidFill>
                <a:latin typeface="Heebo" pitchFamily="34" charset="0"/>
                <a:ea typeface="Heebo" pitchFamily="34" charset="-122"/>
                <a:cs typeface="Heebo" pitchFamily="34" charset="-120"/>
              </a:rPr>
              <a:t>Create a vocabulary of unique words</a:t>
            </a:r>
            <a:endParaRPr lang="en-US" sz="1944" dirty="0"/>
          </a:p>
        </p:txBody>
      </p:sp>
      <p:sp>
        <p:nvSpPr>
          <p:cNvPr id="8" name="Text 5"/>
          <p:cNvSpPr/>
          <p:nvPr/>
        </p:nvSpPr>
        <p:spPr>
          <a:xfrm>
            <a:off x="1258966" y="6146840"/>
            <a:ext cx="3998833" cy="1185148"/>
          </a:xfrm>
          <a:prstGeom prst="rect">
            <a:avLst/>
          </a:prstGeom>
          <a:noFill/>
          <a:ln/>
        </p:spPr>
        <p:txBody>
          <a:bodyPr wrap="square" rtlCol="0" anchor="t"/>
          <a:lstStyle/>
          <a:p>
            <a:pPr marL="342900" indent="-342900" algn="l">
              <a:lnSpc>
                <a:spcPts val="3110"/>
              </a:lnSpc>
              <a:buSzPct val="100000"/>
              <a:buFont typeface="+mj-lt"/>
              <a:buAutoNum type="arabicPeriod" startAt="3"/>
            </a:pPr>
            <a:r>
              <a:rPr lang="en-US" sz="1944" dirty="0">
                <a:solidFill>
                  <a:srgbClr val="DCD7E5"/>
                </a:solidFill>
                <a:latin typeface="Heebo" pitchFamily="34" charset="0"/>
                <a:ea typeface="Heebo" pitchFamily="34" charset="-122"/>
                <a:cs typeface="Heebo" pitchFamily="34" charset="-120"/>
              </a:rPr>
              <a:t>Encode each document as a vector of word frequencies</a:t>
            </a:r>
            <a:endParaRPr lang="en-US" sz="1944" dirty="0"/>
          </a:p>
        </p:txBody>
      </p:sp>
      <p:sp>
        <p:nvSpPr>
          <p:cNvPr id="9" name="Text 6"/>
          <p:cNvSpPr/>
          <p:nvPr/>
        </p:nvSpPr>
        <p:spPr>
          <a:xfrm>
            <a:off x="5372695" y="2980611"/>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Libraries</a:t>
            </a:r>
            <a:endParaRPr lang="en-US" sz="2430" dirty="0"/>
          </a:p>
        </p:txBody>
      </p:sp>
      <p:sp>
        <p:nvSpPr>
          <p:cNvPr id="10" name="Text 7"/>
          <p:cNvSpPr/>
          <p:nvPr/>
        </p:nvSpPr>
        <p:spPr>
          <a:xfrm>
            <a:off x="5372695" y="3613190"/>
            <a:ext cx="3898821"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Popular libraries for Bag-of-Words include scikit-learn, NLTK, and spaCy in Python, and CountVectorizer in R.</a:t>
            </a:r>
            <a:endParaRPr lang="en-US" sz="1944" dirty="0"/>
          </a:p>
        </p:txBody>
      </p:sp>
      <p:sp>
        <p:nvSpPr>
          <p:cNvPr id="11" name="Text 8"/>
          <p:cNvSpPr/>
          <p:nvPr/>
        </p:nvSpPr>
        <p:spPr>
          <a:xfrm>
            <a:off x="9881354" y="2980611"/>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Limitations</a:t>
            </a:r>
            <a:endParaRPr lang="en-US" sz="2430" dirty="0"/>
          </a:p>
        </p:txBody>
      </p:sp>
      <p:sp>
        <p:nvSpPr>
          <p:cNvPr id="12" name="Text 9"/>
          <p:cNvSpPr/>
          <p:nvPr/>
        </p:nvSpPr>
        <p:spPr>
          <a:xfrm>
            <a:off x="9881354" y="3613190"/>
            <a:ext cx="3898821"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Bag-of-Words ignores word order and relationships, and may struggle with polysemy and synonymy.</a:t>
            </a:r>
            <a:endParaRPr lang="en-US" sz="1944"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91441" y="5080504"/>
            <a:ext cx="3996267" cy="1704119"/>
          </a:xfrm>
          <a:prstGeom prst="rect">
            <a:avLst/>
          </a:prstGeom>
          <a:noFill/>
          <a:ln/>
        </p:spPr>
        <p:txBody>
          <a:bodyPr wrap="none" rtlCol="0" anchor="t"/>
          <a:lstStyle/>
          <a:p>
            <a:pPr marL="0" indent="0">
              <a:lnSpc>
                <a:spcPts val="6075"/>
              </a:lnSpc>
              <a:buNone/>
            </a:pPr>
            <a:r>
              <a:rPr lang="en-US" sz="4000" dirty="0">
                <a:solidFill>
                  <a:srgbClr val="F2F0F4"/>
                </a:solidFill>
                <a:latin typeface="Montserrat" pitchFamily="34" charset="0"/>
                <a:ea typeface="Montserrat" pitchFamily="34" charset="-122"/>
                <a:cs typeface="Montserrat" pitchFamily="34" charset="-120"/>
              </a:rPr>
              <a:t>Bag-of-Words </a:t>
            </a:r>
          </a:p>
          <a:p>
            <a:pPr marL="0" indent="0">
              <a:lnSpc>
                <a:spcPts val="6075"/>
              </a:lnSpc>
              <a:buNone/>
            </a:pPr>
            <a:r>
              <a:rPr lang="en-US" sz="4000" dirty="0">
                <a:solidFill>
                  <a:srgbClr val="F2F0F4"/>
                </a:solidFill>
                <a:latin typeface="Montserrat" pitchFamily="34" charset="0"/>
                <a:ea typeface="Montserrat" pitchFamily="34" charset="-122"/>
                <a:cs typeface="Montserrat" pitchFamily="34" charset="-120"/>
              </a:rPr>
              <a:t>Examples</a:t>
            </a:r>
            <a:endParaRPr lang="en-US" sz="400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3074" name="Picture 2" descr="What is the difference between the Bag-of-Words model, and the Continuous  Bag-of-Words model? - Quora">
            <a:extLst>
              <a:ext uri="{FF2B5EF4-FFF2-40B4-BE49-F238E27FC236}">
                <a16:creationId xmlns:a16="http://schemas.microsoft.com/office/drawing/2014/main" id="{24A718E5-DFF7-43B7-8FBC-8A7C65F6A3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957" t="15783" r="7671" b="9322"/>
          <a:stretch/>
        </p:blipFill>
        <p:spPr bwMode="auto">
          <a:xfrm>
            <a:off x="91441" y="103070"/>
            <a:ext cx="4436534" cy="32244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ag-of-Words Technique in Natural Language Processing: A Primer for  Radiologists | RadioGraphics">
            <a:extLst>
              <a:ext uri="{FF2B5EF4-FFF2-40B4-BE49-F238E27FC236}">
                <a16:creationId xmlns:a16="http://schemas.microsoft.com/office/drawing/2014/main" id="{95D54EC9-0A8D-4305-8207-28B1BE7A3D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796" b="13924"/>
          <a:stretch/>
        </p:blipFill>
        <p:spPr bwMode="auto">
          <a:xfrm>
            <a:off x="3746772" y="3905957"/>
            <a:ext cx="10792188" cy="43232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CCFFFF-DE99-4DFD-9C31-B9B17A18233D}"/>
              </a:ext>
            </a:extLst>
          </p:cNvPr>
          <p:cNvPicPr>
            <a:picLocks noChangeAspect="1"/>
          </p:cNvPicPr>
          <p:nvPr/>
        </p:nvPicPr>
        <p:blipFill>
          <a:blip r:embed="rId8"/>
          <a:stretch>
            <a:fillRect/>
          </a:stretch>
        </p:blipFill>
        <p:spPr>
          <a:xfrm>
            <a:off x="9053689" y="123397"/>
            <a:ext cx="5485270" cy="3481861"/>
          </a:xfrm>
          <a:prstGeom prst="rect">
            <a:avLst/>
          </a:prstGeom>
        </p:spPr>
      </p:pic>
    </p:spTree>
    <p:extLst>
      <p:ext uri="{BB962C8B-B14F-4D97-AF65-F5344CB8AC3E}">
        <p14:creationId xmlns:p14="http://schemas.microsoft.com/office/powerpoint/2010/main" val="2858516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64037" y="1839039"/>
            <a:ext cx="92447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Bag-of-Words Advantages and Disadvantages</a:t>
            </a:r>
            <a:endParaRPr lang="en-US" sz="4860" dirty="0"/>
          </a:p>
        </p:txBody>
      </p:sp>
      <p:sp>
        <p:nvSpPr>
          <p:cNvPr id="6" name="Shape 2"/>
          <p:cNvSpPr/>
          <p:nvPr/>
        </p:nvSpPr>
        <p:spPr>
          <a:xfrm>
            <a:off x="864037" y="3752374"/>
            <a:ext cx="4499015" cy="2638187"/>
          </a:xfrm>
          <a:prstGeom prst="roundRect">
            <a:avLst>
              <a:gd name="adj" fmla="val 4211"/>
            </a:avLst>
          </a:prstGeom>
          <a:solidFill>
            <a:srgbClr val="3C136D"/>
          </a:solidFill>
          <a:ln w="15240">
            <a:solidFill>
              <a:srgbClr val="552C86"/>
            </a:solidFill>
            <a:prstDash val="solid"/>
          </a:ln>
        </p:spPr>
      </p:sp>
      <p:sp>
        <p:nvSpPr>
          <p:cNvPr id="7" name="Text 3"/>
          <p:cNvSpPr/>
          <p:nvPr/>
        </p:nvSpPr>
        <p:spPr>
          <a:xfrm>
            <a:off x="1126093" y="4014430"/>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Advantages</a:t>
            </a:r>
            <a:endParaRPr lang="en-US" sz="2430" dirty="0"/>
          </a:p>
        </p:txBody>
      </p:sp>
      <p:sp>
        <p:nvSpPr>
          <p:cNvPr id="8" name="Text 4"/>
          <p:cNvSpPr/>
          <p:nvPr/>
        </p:nvSpPr>
        <p:spPr>
          <a:xfrm>
            <a:off x="1126093" y="4548307"/>
            <a:ext cx="3974902"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Simple to implement, computationally efficient, and works well for many text-based tasks.</a:t>
            </a:r>
            <a:endParaRPr lang="en-US" sz="1944" dirty="0"/>
          </a:p>
        </p:txBody>
      </p:sp>
      <p:sp>
        <p:nvSpPr>
          <p:cNvPr id="9" name="Shape 5"/>
          <p:cNvSpPr/>
          <p:nvPr/>
        </p:nvSpPr>
        <p:spPr>
          <a:xfrm>
            <a:off x="5609868" y="3752374"/>
            <a:ext cx="4499015" cy="2638187"/>
          </a:xfrm>
          <a:prstGeom prst="roundRect">
            <a:avLst>
              <a:gd name="adj" fmla="val 4211"/>
            </a:avLst>
          </a:prstGeom>
          <a:solidFill>
            <a:srgbClr val="3C136D"/>
          </a:solidFill>
          <a:ln w="15240">
            <a:solidFill>
              <a:srgbClr val="552C86"/>
            </a:solidFill>
            <a:prstDash val="solid"/>
          </a:ln>
        </p:spPr>
      </p:sp>
      <p:sp>
        <p:nvSpPr>
          <p:cNvPr id="10" name="Text 6"/>
          <p:cNvSpPr/>
          <p:nvPr/>
        </p:nvSpPr>
        <p:spPr>
          <a:xfrm>
            <a:off x="5871924" y="4014430"/>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Disadvantages</a:t>
            </a:r>
            <a:endParaRPr lang="en-US" sz="2430" dirty="0"/>
          </a:p>
        </p:txBody>
      </p:sp>
      <p:sp>
        <p:nvSpPr>
          <p:cNvPr id="11" name="Text 7"/>
          <p:cNvSpPr/>
          <p:nvPr/>
        </p:nvSpPr>
        <p:spPr>
          <a:xfrm>
            <a:off x="5871924" y="4548307"/>
            <a:ext cx="4130032" cy="1842254"/>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Ignores word order and relationships, may not capture semantic meaning, and can be sensitive to vocabulary differences.</a:t>
            </a:r>
            <a:endParaRPr lang="en-US" sz="1944"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4416</Words>
  <Application>Microsoft Office PowerPoint</Application>
  <PresentationFormat>Custom</PresentationFormat>
  <Paragraphs>453</Paragraphs>
  <Slides>50</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Calibri</vt:lpstr>
      <vt:lpstr>Cambria Math</vt:lpstr>
      <vt:lpstr>Heebo</vt:lpstr>
      <vt:lpstr>Minion-Italic</vt:lpstr>
      <vt:lpstr>Minion-Regular</vt:lpstr>
      <vt:lpstr>Montserrat</vt:lpstr>
      <vt:lpstr>MTSY</vt:lpstr>
      <vt:lpstr>RMTMI</vt:lpstr>
      <vt:lpstr>Times-BoldItalic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Regina SABS</cp:lastModifiedBy>
  <cp:revision>57</cp:revision>
  <dcterms:created xsi:type="dcterms:W3CDTF">2024-06-25T06:18:06Z</dcterms:created>
  <dcterms:modified xsi:type="dcterms:W3CDTF">2024-07-09T02:47:36Z</dcterms:modified>
</cp:coreProperties>
</file>